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1" r:id="rId3"/>
    <p:sldId id="258" r:id="rId4"/>
    <p:sldId id="284" r:id="rId5"/>
    <p:sldId id="273" r:id="rId6"/>
    <p:sldId id="264" r:id="rId7"/>
    <p:sldId id="271" r:id="rId8"/>
    <p:sldId id="265" r:id="rId9"/>
    <p:sldId id="268" r:id="rId10"/>
    <p:sldId id="286" r:id="rId11"/>
    <p:sldId id="287" r:id="rId12"/>
    <p:sldId id="267" r:id="rId13"/>
    <p:sldId id="289" r:id="rId14"/>
    <p:sldId id="274" r:id="rId15"/>
    <p:sldId id="272" r:id="rId16"/>
    <p:sldId id="275" r:id="rId17"/>
    <p:sldId id="277" r:id="rId18"/>
    <p:sldId id="276" r:id="rId19"/>
    <p:sldId id="269" r:id="rId20"/>
    <p:sldId id="299" r:id="rId21"/>
    <p:sldId id="300" r:id="rId22"/>
    <p:sldId id="279" r:id="rId23"/>
    <p:sldId id="290" r:id="rId24"/>
    <p:sldId id="296" r:id="rId25"/>
    <p:sldId id="297" r:id="rId26"/>
    <p:sldId id="291" r:id="rId27"/>
    <p:sldId id="292" r:id="rId28"/>
    <p:sldId id="294" r:id="rId29"/>
    <p:sldId id="280" r:id="rId30"/>
    <p:sldId id="295" r:id="rId31"/>
    <p:sldId id="293" r:id="rId32"/>
    <p:sldId id="298" r:id="rId33"/>
    <p:sldId id="266" r:id="rId34"/>
    <p:sldId id="283" r:id="rId3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78" autoAdjust="0"/>
  </p:normalViewPr>
  <p:slideViewPr>
    <p:cSldViewPr snapToGrid="0">
      <p:cViewPr varScale="1">
        <p:scale>
          <a:sx n="56" d="100"/>
          <a:sy n="56" d="100"/>
        </p:scale>
        <p:origin x="10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E0A24-4B58-4848-B591-413CFA27C776}" type="datetimeFigureOut">
              <a:rPr lang="LID4096" smtClean="0"/>
              <a:t>01/16/2024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A7C2-4D2E-465D-8098-A100BDB8B921}" type="slidenum">
              <a:rPr lang="LID4096" smtClean="0"/>
              <a:t>‹#›</a:t>
            </a:fld>
            <a:endParaRPr lang="LID4096"/>
          </a:p>
        </p:txBody>
      </p:sp>
    </p:spTree>
    <p:extLst>
      <p:ext uri="{BB962C8B-B14F-4D97-AF65-F5344CB8AC3E}">
        <p14:creationId xmlns:p14="http://schemas.microsoft.com/office/powerpoint/2010/main" val="235792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a:t>
            </a:fld>
            <a:endParaRPr lang="LID4096"/>
          </a:p>
        </p:txBody>
      </p:sp>
    </p:spTree>
    <p:extLst>
      <p:ext uri="{BB962C8B-B14F-4D97-AF65-F5344CB8AC3E}">
        <p14:creationId xmlns:p14="http://schemas.microsoft.com/office/powerpoint/2010/main" val="105351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confound our measurements of biodiversity – you learned yesterday about the ways that sampling effort, heterogeneity, scale, and metacommunity processes can impact biodiversity measurements.</a:t>
            </a:r>
          </a:p>
          <a:p>
            <a:endParaRPr lang="en-US" dirty="0"/>
          </a:p>
          <a:p>
            <a:r>
              <a:rPr lang="en-US" dirty="0"/>
              <a:t>Because of this ecologists have consistently tried to improve the metrics.</a:t>
            </a:r>
          </a:p>
          <a:p>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17</a:t>
            </a:fld>
            <a:endParaRPr lang="LID4096"/>
          </a:p>
        </p:txBody>
      </p:sp>
    </p:spTree>
    <p:extLst>
      <p:ext uri="{BB962C8B-B14F-4D97-AF65-F5344CB8AC3E}">
        <p14:creationId xmlns:p14="http://schemas.microsoft.com/office/powerpoint/2010/main" val="81342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22</a:t>
            </a:fld>
            <a:endParaRPr lang="LID4096"/>
          </a:p>
        </p:txBody>
      </p:sp>
    </p:spTree>
    <p:extLst>
      <p:ext uri="{BB962C8B-B14F-4D97-AF65-F5344CB8AC3E}">
        <p14:creationId xmlns:p14="http://schemas.microsoft.com/office/powerpoint/2010/main" val="97522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focused on the alpha scale, but now we’ll turn our attention to beta diversity because it’s a very important, yet complicated bridge between what we measure at the site-level, or the local-level, and what is going on at a regional or landscape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23</a:t>
            </a:fld>
            <a:endParaRPr lang="LID4096"/>
          </a:p>
        </p:txBody>
      </p:sp>
    </p:spTree>
    <p:extLst>
      <p:ext uri="{BB962C8B-B14F-4D97-AF65-F5344CB8AC3E}">
        <p14:creationId xmlns:p14="http://schemas.microsoft.com/office/powerpoint/2010/main" val="129733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26</a:t>
            </a:fld>
            <a:endParaRPr lang="LID4096"/>
          </a:p>
        </p:txBody>
      </p:sp>
    </p:spTree>
    <p:extLst>
      <p:ext uri="{BB962C8B-B14F-4D97-AF65-F5344CB8AC3E}">
        <p14:creationId xmlns:p14="http://schemas.microsoft.com/office/powerpoint/2010/main" val="39184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beta diversity important? One reason is that two communities may have equal indices of species richness but they may be composed of totally different species.</a:t>
            </a:r>
          </a:p>
          <a:p>
            <a:endParaRPr lang="en-US" dirty="0"/>
          </a:p>
          <a:p>
            <a:r>
              <a:rPr lang="en-US" sz="1200" kern="1200" dirty="0">
                <a:solidFill>
                  <a:schemeClr val="tx1"/>
                </a:solidFill>
                <a:effectLst/>
                <a:latin typeface="+mn-lt"/>
                <a:ea typeface="+mn-ea"/>
                <a:cs typeface="+mn-cs"/>
              </a:rPr>
              <a:t>We need analyses which are able to compare the communities as wholes, which would also mean using all available information including species identity, not only quantity and abundance.</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28</a:t>
            </a:fld>
            <a:endParaRPr lang="LID4096"/>
          </a:p>
        </p:tx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 – Bray Curtis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Jaccard: ignores exact abundances and considers only presence/absence values</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29</a:t>
            </a:fld>
            <a:endParaRPr lang="LID4096"/>
          </a:p>
        </p:txBody>
      </p:sp>
    </p:spTree>
    <p:extLst>
      <p:ext uri="{BB962C8B-B14F-4D97-AF65-F5344CB8AC3E}">
        <p14:creationId xmlns:p14="http://schemas.microsoft.com/office/powerpoint/2010/main" val="427324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Richness can remain constant, while evenness changes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33</a:t>
            </a:fld>
            <a:endParaRPr lang="LID4096"/>
          </a:p>
        </p:txBody>
      </p:sp>
    </p:spTree>
    <p:extLst>
      <p:ext uri="{BB962C8B-B14F-4D97-AF65-F5344CB8AC3E}">
        <p14:creationId xmlns:p14="http://schemas.microsoft.com/office/powerpoint/2010/main" val="325819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lecture yesterday you know the importance of scale, and so a critical addition when we talk about measuring biodiversity is that we’re focusing on a particular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saw some examples of species area curves yesterday, highlighting that as more area is sampled, more species will be detected. This has important implications for how we measure biodiversity.</a:t>
            </a:r>
            <a:endParaRPr lang="LID4096"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4</a:t>
            </a:fld>
            <a:endParaRPr lang="LID4096"/>
          </a:p>
        </p:txBody>
      </p:sp>
    </p:spTree>
    <p:extLst>
      <p:ext uri="{BB962C8B-B14F-4D97-AF65-F5344CB8AC3E}">
        <p14:creationId xmlns:p14="http://schemas.microsoft.com/office/powerpoint/2010/main" val="10333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we think about biodiversity on different scales. The alpha scale can be thought of as a more local scale, gamma regional, and beta is where they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focus on alpha scale first.</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5</a:t>
            </a:fld>
            <a:endParaRPr lang="LID4096"/>
          </a:p>
        </p:txBody>
      </p:sp>
    </p:spTree>
    <p:extLst>
      <p:ext uri="{BB962C8B-B14F-4D97-AF65-F5344CB8AC3E}">
        <p14:creationId xmlns:p14="http://schemas.microsoft.com/office/powerpoint/2010/main" val="130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richness does not take into account how many individuals of each species there are. It’s possible for one species to completely dominate an area, but they both have the same richness.</a:t>
            </a:r>
          </a:p>
          <a:p>
            <a:r>
              <a:rPr lang="en-US" dirty="0"/>
              <a:t>To account for this we can calculate evenness.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6</a:t>
            </a:fld>
            <a:endParaRPr lang="LID4096"/>
          </a:p>
        </p:txBody>
      </p:sp>
    </p:spTree>
    <p:extLst>
      <p:ext uri="{BB962C8B-B14F-4D97-AF65-F5344CB8AC3E}">
        <p14:creationId xmlns:p14="http://schemas.microsoft.com/office/powerpoint/2010/main" val="236340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of individuals used when individuals are easily recognized (most animals, trees)</a:t>
            </a:r>
          </a:p>
          <a:p>
            <a:r>
              <a:rPr lang="en-US" sz="1200" b="0" i="0" u="none" strike="noStrike" kern="1200" baseline="0" dirty="0">
                <a:solidFill>
                  <a:schemeClr val="tx1"/>
                </a:solidFill>
                <a:latin typeface="+mn-lt"/>
                <a:ea typeface="+mn-ea"/>
                <a:cs typeface="+mn-cs"/>
              </a:rPr>
              <a:t>Cover/biomass used for organisms where boundaries between individuals aren’t clear (mostly plants)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most cases, the</a:t>
            </a:r>
          </a:p>
          <a:p>
            <a:r>
              <a:rPr lang="en-US" sz="1200" b="0" i="0" u="none" strike="noStrike" kern="1200" baseline="0" dirty="0">
                <a:solidFill>
                  <a:schemeClr val="tx1"/>
                </a:solidFill>
                <a:latin typeface="+mn-lt"/>
                <a:ea typeface="+mn-ea"/>
                <a:cs typeface="+mn-cs"/>
              </a:rPr>
              <a:t>dominance (“biomass-based”) values can be treated in the same way as the numbers of individuals and can be</a:t>
            </a:r>
          </a:p>
          <a:p>
            <a:r>
              <a:rPr lang="en-US" sz="1200" b="0" i="0" u="none" strike="noStrike" kern="1200" baseline="0" dirty="0">
                <a:solidFill>
                  <a:schemeClr val="tx1"/>
                </a:solidFill>
                <a:latin typeface="+mn-lt"/>
                <a:ea typeface="+mn-ea"/>
                <a:cs typeface="+mn-cs"/>
              </a:rPr>
              <a:t>imagined as “bits of biomass” randomly collected within a fixed area of the community.</a:t>
            </a:r>
          </a:p>
          <a:p>
            <a:endParaRPr lang="LID4096"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541A7C2-4D2E-465D-8098-A100BDB8B921}" type="slidenum">
              <a:rPr lang="LID4096" smtClean="0"/>
              <a:t>7</a:t>
            </a:fld>
            <a:endParaRPr lang="LID4096"/>
          </a:p>
        </p:txBody>
      </p:sp>
    </p:spTree>
    <p:extLst>
      <p:ext uri="{BB962C8B-B14F-4D97-AF65-F5344CB8AC3E}">
        <p14:creationId xmlns:p14="http://schemas.microsoft.com/office/powerpoint/2010/main" val="100029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communities, same species richness (4) but different relative abundances.</a:t>
            </a:r>
          </a:p>
          <a:p>
            <a:endParaRPr lang="en-US" dirty="0"/>
          </a:p>
          <a:p>
            <a:r>
              <a:rPr lang="en-US" dirty="0"/>
              <a:t>We will talk more about how to measure evenness in a few minutes, but for now we need to just introduce the concept to be able to understand the next couple metrics we’ll discuss.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8</a:t>
            </a:fld>
            <a:endParaRPr lang="LID4096"/>
          </a:p>
        </p:txBody>
      </p:sp>
    </p:spTree>
    <p:extLst>
      <p:ext uri="{BB962C8B-B14F-4D97-AF65-F5344CB8AC3E}">
        <p14:creationId xmlns:p14="http://schemas.microsoft.com/office/powerpoint/2010/main" val="174386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0.71 chance that 2 randomly selected individuals are from different species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13</a:t>
            </a:fld>
            <a:endParaRPr lang="LID4096"/>
          </a:p>
        </p:txBody>
      </p:sp>
    </p:spTree>
    <p:extLst>
      <p:ext uri="{BB962C8B-B14F-4D97-AF65-F5344CB8AC3E}">
        <p14:creationId xmlns:p14="http://schemas.microsoft.com/office/powerpoint/2010/main" val="230815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perfectly even communities, the Shannon and Gini-Simpson index (when projected</a:t>
            </a:r>
          </a:p>
          <a:p>
            <a:r>
              <a:rPr lang="en-US" dirty="0"/>
              <a:t>against the species richness of the same community) </a:t>
            </a:r>
            <a:r>
              <a:rPr lang="en-US" b="1" dirty="0"/>
              <a:t>increases non-linearly </a:t>
            </a:r>
            <a:r>
              <a:rPr lang="en-US" dirty="0"/>
              <a:t>with the number of species in the</a:t>
            </a:r>
          </a:p>
          <a:p>
            <a:r>
              <a:rPr lang="en-US" dirty="0"/>
              <a:t>community; the Gini-Simpson index increases faster than Shannon entropy. This relationship also illustrates that</a:t>
            </a:r>
          </a:p>
          <a:p>
            <a:r>
              <a:rPr lang="en-US" dirty="0"/>
              <a:t>the Gini-Simpson index changes very fast in low species richness values (0.5 for S = 2, 0.67 for S = 3, 0.75 for S</a:t>
            </a:r>
          </a:p>
          <a:p>
            <a:r>
              <a:rPr lang="en-US" dirty="0"/>
              <a:t>= 4, ... 0.9 for S = 10), and with richness over 10, it changes much slower (0.95 for S = 20 and 0.99 for S =</a:t>
            </a:r>
          </a:p>
          <a:p>
            <a:r>
              <a:rPr lang="en-US" dirty="0"/>
              <a:t>100).</a:t>
            </a:r>
          </a:p>
          <a:p>
            <a:endParaRPr lang="en-US" dirty="0"/>
          </a:p>
          <a:p>
            <a:r>
              <a:rPr lang="en-US" dirty="0"/>
              <a:t>Because they weight richness and evenness differently.</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14</a:t>
            </a:fld>
            <a:endParaRPr lang="LID4096"/>
          </a:p>
        </p:txBody>
      </p:sp>
    </p:spTree>
    <p:extLst>
      <p:ext uri="{BB962C8B-B14F-4D97-AF65-F5344CB8AC3E}">
        <p14:creationId xmlns:p14="http://schemas.microsoft.com/office/powerpoint/2010/main" val="336885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Below is an example of three communities with the same species richness (12 species) but different evenness,</a:t>
            </a:r>
          </a:p>
          <a:p>
            <a:r>
              <a:rPr lang="en-US" sz="1200" b="0" i="0" u="none" strike="noStrike" kern="1200" baseline="0" dirty="0">
                <a:solidFill>
                  <a:schemeClr val="tx1"/>
                </a:solidFill>
                <a:latin typeface="+mn-lt"/>
                <a:ea typeface="+mn-ea"/>
                <a:cs typeface="+mn-cs"/>
              </a:rPr>
              <a:t>from perfectly even (A), moderately uneven (B) and highly uneven (C). In the following examples, we will focus</a:t>
            </a:r>
          </a:p>
          <a:p>
            <a:r>
              <a:rPr lang="en-US" sz="1200" b="0" i="0" u="none" strike="noStrike" kern="1200" baseline="0" dirty="0">
                <a:solidFill>
                  <a:schemeClr val="tx1"/>
                </a:solidFill>
                <a:latin typeface="+mn-lt"/>
                <a:ea typeface="+mn-ea"/>
                <a:cs typeface="+mn-cs"/>
              </a:rPr>
              <a:t>on individual-based species abundances, while acknowledging that the same formulas also work for </a:t>
            </a:r>
            <a:r>
              <a:rPr lang="en-US" sz="1200" b="0" i="0" u="none" strike="noStrike" kern="1200" baseline="0" dirty="0" err="1">
                <a:solidFill>
                  <a:schemeClr val="tx1"/>
                </a:solidFill>
                <a:latin typeface="+mn-lt"/>
                <a:ea typeface="+mn-ea"/>
                <a:cs typeface="+mn-cs"/>
              </a:rPr>
              <a:t>biomassbased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species dominance.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upper row represents a snapshot of each community, where each circle is an individual, and each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is</a:t>
            </a:r>
          </a:p>
          <a:p>
            <a:r>
              <a:rPr lang="en-US" sz="1200" b="0" i="0" u="none" strike="noStrike" kern="1200" baseline="0" dirty="0">
                <a:solidFill>
                  <a:schemeClr val="tx1"/>
                </a:solidFill>
                <a:latin typeface="+mn-lt"/>
                <a:ea typeface="+mn-ea"/>
                <a:cs typeface="+mn-cs"/>
              </a:rPr>
              <a:t>a different species. The bar plots in the lower row represent the shape of species abundance distribution after</a:t>
            </a:r>
          </a:p>
          <a:p>
            <a:r>
              <a:rPr lang="en-US" sz="1200" b="0" i="0" u="none" strike="noStrike" kern="1200" baseline="0" dirty="0">
                <a:solidFill>
                  <a:schemeClr val="tx1"/>
                </a:solidFill>
                <a:latin typeface="+mn-lt"/>
                <a:ea typeface="+mn-ea"/>
                <a:cs typeface="+mn-cs"/>
              </a:rPr>
              <a:t>100 individuals were randomly taken from each community; the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of each bar corresponds with the </a:t>
            </a:r>
            <a:r>
              <a:rPr lang="en-US" sz="1200" b="0" i="0" u="none" strike="noStrike" kern="1200" baseline="0" dirty="0" err="1">
                <a:solidFill>
                  <a:schemeClr val="tx1"/>
                </a:solidFill>
                <a:latin typeface="+mn-lt"/>
                <a:ea typeface="+mn-ea"/>
                <a:cs typeface="+mn-cs"/>
              </a:rPr>
              <a:t>colour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 species, and the height of the bar represents the abundance of species, i.e. how many individuals within the</a:t>
            </a:r>
          </a:p>
          <a:p>
            <a:r>
              <a:rPr lang="en-US" sz="1200" b="0" i="0" u="none" strike="noStrike" kern="1200" baseline="0" dirty="0">
                <a:solidFill>
                  <a:schemeClr val="tx1"/>
                </a:solidFill>
                <a:latin typeface="+mn-lt"/>
                <a:ea typeface="+mn-ea"/>
                <a:cs typeface="+mn-cs"/>
              </a:rPr>
              <a:t>selected set belong to that species; species are ordered from the highest to lowest abundance. The legend</a:t>
            </a:r>
          </a:p>
          <a:p>
            <a:r>
              <a:rPr lang="en-US" sz="1200" b="0" i="0" u="none" strike="noStrike" kern="1200" baseline="0" dirty="0">
                <a:solidFill>
                  <a:schemeClr val="tx1"/>
                </a:solidFill>
                <a:latin typeface="+mn-lt"/>
                <a:ea typeface="+mn-ea"/>
                <a:cs typeface="+mn-cs"/>
              </a:rPr>
              <a:t>within each </a:t>
            </a:r>
            <a:r>
              <a:rPr lang="en-US" sz="1200" b="0" i="0" u="none" strike="noStrike" kern="1200" baseline="0" dirty="0" err="1">
                <a:solidFill>
                  <a:schemeClr val="tx1"/>
                </a:solidFill>
                <a:latin typeface="+mn-lt"/>
                <a:ea typeface="+mn-ea"/>
                <a:cs typeface="+mn-cs"/>
              </a:rPr>
              <a:t>barplot</a:t>
            </a:r>
            <a:r>
              <a:rPr lang="en-US" sz="1200" b="0" i="0" u="none" strike="noStrike" kern="1200" baseline="0" dirty="0">
                <a:solidFill>
                  <a:schemeClr val="tx1"/>
                </a:solidFill>
                <a:latin typeface="+mn-lt"/>
                <a:ea typeface="+mn-ea"/>
                <a:cs typeface="+mn-cs"/>
              </a:rPr>
              <a:t> shows relevant values of diversity indices (species richness, Shannon index and Gini-</a:t>
            </a:r>
          </a:p>
          <a:p>
            <a:r>
              <a:rPr lang="en-US" sz="1200" b="0" i="0" u="none" strike="noStrike" kern="1200" baseline="0" dirty="0">
                <a:solidFill>
                  <a:schemeClr val="tx1"/>
                </a:solidFill>
                <a:latin typeface="+mn-lt"/>
                <a:ea typeface="+mn-ea"/>
                <a:cs typeface="+mn-cs"/>
              </a:rPr>
              <a:t>Simpson index).</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the Shannon values decrease as evenness decreases, indicating that for Community C for example, we are more certain (i.e., the value is closer to 0) that an individual drawn at random would be from the red species.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Gini-Simpson values also decrease as evenness decreases when richness remains constant. So for community A, there is a high probability 0.92 that two </a:t>
            </a:r>
            <a:r>
              <a:rPr lang="en-US" sz="1200" b="0" i="0" u="none" strike="noStrike" kern="1200" baseline="0" dirty="0" err="1">
                <a:solidFill>
                  <a:schemeClr val="tx1"/>
                </a:solidFill>
                <a:latin typeface="+mn-lt"/>
                <a:ea typeface="+mn-ea"/>
                <a:cs typeface="+mn-cs"/>
              </a:rPr>
              <a:t>indiviuduals</a:t>
            </a:r>
            <a:r>
              <a:rPr lang="en-US" sz="1200" b="0" i="0" u="none" strike="noStrike" kern="1200" baseline="0" dirty="0">
                <a:solidFill>
                  <a:schemeClr val="tx1"/>
                </a:solidFill>
                <a:latin typeface="+mn-lt"/>
                <a:ea typeface="+mn-ea"/>
                <a:cs typeface="+mn-cs"/>
              </a:rPr>
              <a:t> randomly selected would be from different species, while for community C, we have only a 0.46 probability that they’d be from different species. This makes sense since comm C is dominated by the red species. </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15</a:t>
            </a:fld>
            <a:endParaRPr lang="LID4096"/>
          </a:p>
        </p:txBody>
      </p:sp>
    </p:spTree>
    <p:extLst>
      <p:ext uri="{BB962C8B-B14F-4D97-AF65-F5344CB8AC3E}">
        <p14:creationId xmlns:p14="http://schemas.microsoft.com/office/powerpoint/2010/main" val="247282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8FAB-48E1-4759-9414-826FF078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F006C7F-B7B9-4DD4-9520-6BA5C1103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CCA21A6-0F9F-4E96-9721-854A35F94BFD}"/>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1B28EAAE-19B1-4628-8102-5BC887F0C5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8A5C776-5515-4DDD-8A91-6E9ABA49C78F}"/>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281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6FCE-C6C0-4363-B865-C33D9F2EAA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6FB3DAC-9825-4289-A7C6-B7A394F230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FB5C824-262A-4DC6-BE53-DF2969CCD05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85B8A41-E9FB-499A-BF24-639CA5C902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F4DBF92-A248-4631-98D9-7506B47222E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27071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B35B2-D5B2-48BF-9A2D-B2E34E64B6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3A73AA7-402F-4749-A9A5-34D883F8B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E3A4A0B-5C4D-482D-BF42-D97352951F64}"/>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C9E0D4E-CD0F-480C-A761-A5E7F551F38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0F194D2-D8AC-422F-AB4E-385AF7621ED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0742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9E2-7961-4DFE-81F3-75CAF36607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BB2015-5B36-4F49-93A5-F24CCE4171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9FC12C-EB66-4639-9892-05549296592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3FCCE9D3-572F-4386-A516-782698129DA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64EBDE-9C31-47DA-9179-7558855C462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58485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33C8-85B2-4F3F-8F10-6B345BA6E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F1E277A-FFD2-4FDC-B000-6DB610648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FA9F25-8BB6-4FB5-ACF9-856ABE8ECB8B}"/>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5A1B360B-3851-4306-8E56-47632AF72EC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2CE3B0-999D-4BEE-A4E2-FB925F012A44}"/>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30175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D38F-979E-44A5-BC57-105FB7E924D8}"/>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3F09621-6466-44A5-941C-762EDE661B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6CAAE07-52C7-4214-B59C-6BED52E30E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13C96F1-BD4B-4427-A434-60B5765F55E9}"/>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FFFBA6E4-E012-4A5B-BE7C-07AB509C3AD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C90D14B-8677-4482-B308-44437937D397}"/>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37092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D6DF-2ED2-4E67-9181-29788E114FC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62A20E8-BF3D-4722-BCDC-F89DC81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39C4F9-361C-4C8E-93F7-6BB4995FD6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D239AEF-348A-411E-B2BB-3A8E1CB5E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B27BE1-A993-4285-B8B7-4C863314AB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059DCCB-1CD8-47BC-A462-304EEBA677FD}"/>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8" name="Footer Placeholder 7">
            <a:extLst>
              <a:ext uri="{FF2B5EF4-FFF2-40B4-BE49-F238E27FC236}">
                <a16:creationId xmlns:a16="http://schemas.microsoft.com/office/drawing/2014/main" id="{F9F146AA-9825-4353-A3F6-0C1756AE500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1FAB6F-7381-4650-9FB2-FA088F34FF7B}"/>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266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A7A6-13EE-491D-A5EF-D4E0F1F4293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5279823-E42B-4DCB-ACFD-A737E01BF7D1}"/>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4" name="Footer Placeholder 3">
            <a:extLst>
              <a:ext uri="{FF2B5EF4-FFF2-40B4-BE49-F238E27FC236}">
                <a16:creationId xmlns:a16="http://schemas.microsoft.com/office/drawing/2014/main" id="{8AD8935B-F648-4CDD-AA01-C12692D9297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77F2CF6-B6F7-439F-B879-E879BC67F2EC}"/>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4803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F9F3A-82C7-4079-846C-FF1E91C0BF5E}"/>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3" name="Footer Placeholder 2">
            <a:extLst>
              <a:ext uri="{FF2B5EF4-FFF2-40B4-BE49-F238E27FC236}">
                <a16:creationId xmlns:a16="http://schemas.microsoft.com/office/drawing/2014/main" id="{A512E9F1-EACC-4C47-A116-348D1CC663CA}"/>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82FECF2-49B9-4FF1-A00D-083D73157B5D}"/>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44877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37E0-2E65-4261-8716-65094209E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66951A1-E9CD-4B92-A1A1-51D9BEBDC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97387CC-9308-43A8-85BC-D4F551C0A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78953-43BD-4B66-93A3-0ACC1DD88ADB}"/>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FE73903C-5885-4FB7-8746-97B2CD988C2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BA3BE2D-B11E-490D-B412-3182DCD34E3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4405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AA2-72CD-4F28-833C-1F9CC7FAA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A3EF254D-BC5E-4613-9BA9-43D730189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B7754AF-C3A4-49E3-A766-F62A43882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8F5D32-2571-48F0-8CE1-FB20F257D3C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53DF9812-26B2-4A20-A487-8A480F1A7C5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7C7B0-642B-413E-A663-849AFE13DA50}"/>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18255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BEF9E-263B-4B67-9BC2-03A1A44BA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A9DE038-1F3C-4525-97CE-DC2B8929A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99D3694-B9A2-4026-A0ED-BEE7D50E0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66AE7E5-3819-4793-B313-8F374AAA8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E9C9A5CF-E4E3-45DF-AE94-A6394638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0BD86-98AE-4F67-A739-FD4197D2B44F}" type="slidenum">
              <a:rPr lang="LID4096" smtClean="0"/>
              <a:t>‹#›</a:t>
            </a:fld>
            <a:endParaRPr lang="LID4096"/>
          </a:p>
        </p:txBody>
      </p:sp>
    </p:spTree>
    <p:extLst>
      <p:ext uri="{BB962C8B-B14F-4D97-AF65-F5344CB8AC3E}">
        <p14:creationId xmlns:p14="http://schemas.microsoft.com/office/powerpoint/2010/main" val="206183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09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C17A6-4C17-4985-9B79-6196C4830AE5}"/>
              </a:ext>
            </a:extLst>
          </p:cNvPr>
          <p:cNvPicPr>
            <a:picLocks noChangeAspect="1"/>
          </p:cNvPicPr>
          <p:nvPr/>
        </p:nvPicPr>
        <p:blipFill>
          <a:blip r:embed="rId2"/>
          <a:stretch>
            <a:fillRect/>
          </a:stretch>
        </p:blipFill>
        <p:spPr>
          <a:xfrm>
            <a:off x="927100" y="-6945"/>
            <a:ext cx="10337800" cy="6864945"/>
          </a:xfrm>
          <a:prstGeom prst="rect">
            <a:avLst/>
          </a:prstGeom>
        </p:spPr>
      </p:pic>
      <p:sp>
        <p:nvSpPr>
          <p:cNvPr id="7" name="TextBox 6">
            <a:extLst>
              <a:ext uri="{FF2B5EF4-FFF2-40B4-BE49-F238E27FC236}">
                <a16:creationId xmlns:a16="http://schemas.microsoft.com/office/drawing/2014/main" id="{5F0C869D-9C62-4059-A436-F5C5943C7C14}"/>
              </a:ext>
            </a:extLst>
          </p:cNvPr>
          <p:cNvSpPr txBox="1"/>
          <p:nvPr/>
        </p:nvSpPr>
        <p:spPr>
          <a:xfrm>
            <a:off x="2730500" y="-6945"/>
            <a:ext cx="7326236" cy="1015663"/>
          </a:xfrm>
          <a:prstGeom prst="rect">
            <a:avLst/>
          </a:prstGeom>
          <a:noFill/>
        </p:spPr>
        <p:txBody>
          <a:bodyPr wrap="none" rtlCol="0">
            <a:spAutoFit/>
          </a:bodyPr>
          <a:lstStyle/>
          <a:p>
            <a:r>
              <a:rPr lang="en-US" sz="6000" dirty="0">
                <a:solidFill>
                  <a:schemeClr val="bg1"/>
                </a:solidFill>
              </a:rPr>
              <a:t>Measuring Biodiversity</a:t>
            </a:r>
            <a:endParaRPr lang="LID4096" sz="6000" dirty="0">
              <a:solidFill>
                <a:schemeClr val="bg1"/>
              </a:solidFill>
            </a:endParaRPr>
          </a:p>
        </p:txBody>
      </p:sp>
      <p:sp>
        <p:nvSpPr>
          <p:cNvPr id="10" name="TextBox 9">
            <a:extLst>
              <a:ext uri="{FF2B5EF4-FFF2-40B4-BE49-F238E27FC236}">
                <a16:creationId xmlns:a16="http://schemas.microsoft.com/office/drawing/2014/main" id="{5ECA7760-C039-469F-90BD-9B632D8BE5EB}"/>
              </a:ext>
            </a:extLst>
          </p:cNvPr>
          <p:cNvSpPr txBox="1"/>
          <p:nvPr/>
        </p:nvSpPr>
        <p:spPr>
          <a:xfrm>
            <a:off x="4728542" y="1203861"/>
            <a:ext cx="2734916" cy="954107"/>
          </a:xfrm>
          <a:prstGeom prst="rect">
            <a:avLst/>
          </a:prstGeom>
          <a:noFill/>
        </p:spPr>
        <p:txBody>
          <a:bodyPr wrap="none" rtlCol="0">
            <a:spAutoFit/>
          </a:bodyPr>
          <a:lstStyle/>
          <a:p>
            <a:pPr algn="ctr"/>
            <a:r>
              <a:rPr lang="en-US" sz="2800" dirty="0">
                <a:solidFill>
                  <a:schemeClr val="bg1"/>
                </a:solidFill>
              </a:rPr>
              <a:t>Kim Thompson</a:t>
            </a:r>
          </a:p>
          <a:p>
            <a:pPr algn="ctr"/>
            <a:r>
              <a:rPr lang="en-US" sz="2800" dirty="0">
                <a:solidFill>
                  <a:schemeClr val="bg1"/>
                </a:solidFill>
              </a:rPr>
              <a:t>January 16, 2024</a:t>
            </a:r>
            <a:endParaRPr lang="LID4096" sz="2800" dirty="0">
              <a:solidFill>
                <a:schemeClr val="bg1"/>
              </a:solidFill>
            </a:endParaRPr>
          </a:p>
        </p:txBody>
      </p:sp>
    </p:spTree>
    <p:extLst>
      <p:ext uri="{BB962C8B-B14F-4D97-AF65-F5344CB8AC3E}">
        <p14:creationId xmlns:p14="http://schemas.microsoft.com/office/powerpoint/2010/main" val="45660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1248032"/>
            <a:ext cx="714589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Values can range from 0 to log(S) where log(S) indicates total uncertainty</a:t>
            </a:r>
          </a:p>
          <a:p>
            <a:pPr marL="742950" lvl="1" indent="-285750">
              <a:buFont typeface="Arial" panose="020B0604020202020204" pitchFamily="34" charset="0"/>
              <a:buChar char="•"/>
            </a:pPr>
            <a:r>
              <a:rPr lang="en-US" sz="2000" dirty="0"/>
              <a:t>The maximum value of H, log(S) occurs at a situation where the community is perfectly even.</a:t>
            </a:r>
            <a:endParaRPr lang="LID4096" sz="2000" dirty="0"/>
          </a:p>
          <a:p>
            <a:endParaRPr lang="en-US" sz="2000" dirty="0"/>
          </a:p>
          <a:p>
            <a:pPr marL="285750" indent="-285750">
              <a:buFont typeface="Arial" panose="020B0604020202020204" pitchFamily="34" charset="0"/>
              <a:buChar char="•"/>
            </a:pPr>
            <a:r>
              <a:rPr lang="en-US" sz="2000" dirty="0"/>
              <a:t>Values from real world data often range between 1.5 and 3.5 (units can be considered as ‘bits of information’)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Shannon index increases with increased richness and increased evenness, but </a:t>
            </a:r>
            <a:r>
              <a:rPr lang="en-US" sz="2000" b="1" dirty="0"/>
              <a:t>it puts more weight on richness than evenness</a:t>
            </a:r>
            <a:r>
              <a:rPr lang="en-US" sz="2000" dirty="0"/>
              <a:t>.</a:t>
            </a:r>
          </a:p>
          <a:p>
            <a:pPr marL="285750" indent="-285750">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130373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9F9E1-D645-49E7-836D-84450E00CF0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876" b="17462"/>
          <a:stretch/>
        </p:blipFill>
        <p:spPr>
          <a:xfrm>
            <a:off x="687659" y="960022"/>
            <a:ext cx="10816681" cy="5489061"/>
          </a:xfrm>
          <a:prstGeom prst="rect">
            <a:avLst/>
          </a:prstGeom>
        </p:spPr>
      </p:pic>
      <p:sp>
        <p:nvSpPr>
          <p:cNvPr id="6" name="TextBox 5">
            <a:extLst>
              <a:ext uri="{FF2B5EF4-FFF2-40B4-BE49-F238E27FC236}">
                <a16:creationId xmlns:a16="http://schemas.microsoft.com/office/drawing/2014/main" id="{68F4066C-CDA2-4C87-80DC-FD492B4CC064}"/>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35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9729" y="763957"/>
            <a:ext cx="6870880" cy="5632311"/>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Compared to Shannon though</a:t>
            </a:r>
            <a:r>
              <a:rPr lang="en-US" sz="2000" b="1" dirty="0"/>
              <a:t>, it is more influenced by evenness than richness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represents the probability that two randomly selected individuals will be of the different species</a:t>
            </a:r>
          </a:p>
          <a:p>
            <a:pPr marL="742950" lvl="1" indent="-285750">
              <a:buFont typeface="Arial" panose="020B0604020202020204" pitchFamily="34" charset="0"/>
              <a:buChar char="•"/>
            </a:pPr>
            <a:r>
              <a:rPr lang="en-US" sz="2000" dirty="0"/>
              <a:t>Ranges from 0 to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probability decreases with increasing species richness of the communities, so the Simpson index also decreases with richness which is not very intuitive.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For this reason, it is more meaningful to use the </a:t>
            </a:r>
            <a:r>
              <a:rPr lang="en-US" sz="2000" b="1" dirty="0"/>
              <a:t>Gini-Simpson index </a:t>
            </a:r>
            <a:r>
              <a:rPr lang="en-US" sz="2000" dirty="0"/>
              <a:t>which is simply 1-Simpson, and which increases with the increasing richness of the community.</a:t>
            </a:r>
          </a:p>
          <a:p>
            <a:pPr marL="285750" indent="-28575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1FFF19-1507-4CCD-B561-61D6E458E509}"/>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xmlns="">
          <p:sp>
            <p:nvSpPr>
              <p:cNvPr id="4" name="TextBox 3">
                <a:extLst>
                  <a:ext uri="{FF2B5EF4-FFF2-40B4-BE49-F238E27FC236}">
                    <a16:creationId xmlns:a16="http://schemas.microsoft.com/office/drawing/2014/main" id="{AA1FFF19-1507-4CCD-B561-61D6E458E509}"/>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2"/>
                <a:stretch>
                  <a:fillRect/>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p:sp>
        <p:nvSpPr>
          <p:cNvPr id="8" name="TextBox 7">
            <a:extLst>
              <a:ext uri="{FF2B5EF4-FFF2-40B4-BE49-F238E27FC236}">
                <a16:creationId xmlns:a16="http://schemas.microsoft.com/office/drawing/2014/main" id="{5CD7B3A7-4B10-4DA7-8A0D-F1EE7B54297F}"/>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44962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2608" y="1419050"/>
            <a:ext cx="68708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As S ↑, GS ↑</a:t>
            </a:r>
          </a:p>
          <a:p>
            <a:pPr marL="742950" lvl="1" indent="-285750">
              <a:buFont typeface="Arial" panose="020B0604020202020204" pitchFamily="34" charset="0"/>
              <a:buChar char="•"/>
            </a:pPr>
            <a:r>
              <a:rPr lang="en-US" sz="2000" dirty="0"/>
              <a:t>What does this mean?</a:t>
            </a:r>
          </a:p>
          <a:p>
            <a:pPr marL="742950" lvl="1" indent="-285750">
              <a:buFont typeface="Arial" panose="020B0604020202020204" pitchFamily="34" charset="0"/>
              <a:buChar char="•"/>
            </a:pPr>
            <a:r>
              <a:rPr lang="en-US" sz="2000" dirty="0"/>
              <a:t>With more species, the probability that two randomly selected individuals would be from the same species would be low</a:t>
            </a:r>
          </a:p>
          <a:p>
            <a:pPr marL="1200150" lvl="2" indent="-285750">
              <a:buFont typeface="Arial" panose="020B0604020202020204" pitchFamily="34" charset="0"/>
              <a:buChar char="•"/>
            </a:pPr>
            <a:r>
              <a:rPr lang="en-US" sz="2000" dirty="0"/>
              <a:t>Of course, this also depends on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Gini-Simpson, since it’s 1 – D, we can interpret values as the probability that 2 randomly selected individuals are from different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GS = 0.71, what does that mean?</a:t>
            </a:r>
          </a:p>
          <a:p>
            <a:pPr marL="742950" lvl="1" indent="-285750">
              <a:buFont typeface="Arial" panose="020B0604020202020204" pitchFamily="34" charset="0"/>
              <a:buChar char="•"/>
            </a:pPr>
            <a:r>
              <a:rPr lang="en-US" sz="2000" dirty="0"/>
              <a:t>What’s the probability that 2 randomly selected individuals are from the same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 that Gini-Simpson is also identical to </a:t>
            </a:r>
            <a:r>
              <a:rPr lang="en-US" sz="2000" dirty="0" err="1"/>
              <a:t>Hurlbert’s</a:t>
            </a:r>
            <a:r>
              <a:rPr lang="en-US" sz="2000" dirty="0"/>
              <a:t> probability of Interspecific encounter (PIE). </a:t>
            </a:r>
          </a:p>
        </p:txBody>
      </p:sp>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628A10-302D-4805-9BCB-A54A6016B471}"/>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xmlns="">
          <p:sp>
            <p:nvSpPr>
              <p:cNvPr id="10" name="TextBox 9">
                <a:extLst>
                  <a:ext uri="{FF2B5EF4-FFF2-40B4-BE49-F238E27FC236}">
                    <a16:creationId xmlns:a16="http://schemas.microsoft.com/office/drawing/2014/main" id="{5B628A10-302D-4805-9BCB-A54A6016B471}"/>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4"/>
                <a:stretch>
                  <a:fillRect/>
                </a:stretch>
              </a:blipFill>
            </p:spPr>
            <p:txBody>
              <a:bodyPr/>
              <a:lstStyle/>
              <a:p>
                <a:r>
                  <a:rPr lang="LID4096">
                    <a:noFill/>
                  </a:rPr>
                  <a:t> </a:t>
                </a:r>
              </a:p>
            </p:txBody>
          </p:sp>
        </mc:Fallback>
      </mc:AlternateContent>
      <p:sp>
        <p:nvSpPr>
          <p:cNvPr id="12" name="TextBox 11">
            <a:extLst>
              <a:ext uri="{FF2B5EF4-FFF2-40B4-BE49-F238E27FC236}">
                <a16:creationId xmlns:a16="http://schemas.microsoft.com/office/drawing/2014/main" id="{E2BF7983-AE0C-4A50-8F6C-B416421DC018}"/>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8675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6871F-FA9C-4555-B94B-471F1E559EB4}"/>
              </a:ext>
            </a:extLst>
          </p:cNvPr>
          <p:cNvPicPr>
            <a:picLocks noChangeAspect="1"/>
          </p:cNvPicPr>
          <p:nvPr/>
        </p:nvPicPr>
        <p:blipFill>
          <a:blip r:embed="rId3"/>
          <a:stretch>
            <a:fillRect/>
          </a:stretch>
        </p:blipFill>
        <p:spPr>
          <a:xfrm>
            <a:off x="2496759" y="732828"/>
            <a:ext cx="6597813" cy="6074177"/>
          </a:xfrm>
          <a:prstGeom prst="rect">
            <a:avLst/>
          </a:prstGeom>
        </p:spPr>
      </p:pic>
      <p:sp>
        <p:nvSpPr>
          <p:cNvPr id="3" name="TextBox 2">
            <a:extLst>
              <a:ext uri="{FF2B5EF4-FFF2-40B4-BE49-F238E27FC236}">
                <a16:creationId xmlns:a16="http://schemas.microsoft.com/office/drawing/2014/main" id="{FD9FA813-C551-444C-9240-DC98F9436A39}"/>
              </a:ext>
            </a:extLst>
          </p:cNvPr>
          <p:cNvSpPr txBox="1"/>
          <p:nvPr/>
        </p:nvSpPr>
        <p:spPr>
          <a:xfrm>
            <a:off x="1079242" y="86497"/>
            <a:ext cx="1003351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Comparing richness, Shannon, and Simpson</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44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E78CE-D659-44D4-8C7D-D6A0C36D21DD}"/>
              </a:ext>
            </a:extLst>
          </p:cNvPr>
          <p:cNvPicPr>
            <a:picLocks noChangeAspect="1"/>
          </p:cNvPicPr>
          <p:nvPr/>
        </p:nvPicPr>
        <p:blipFill>
          <a:blip r:embed="rId3"/>
          <a:stretch>
            <a:fillRect/>
          </a:stretch>
        </p:blipFill>
        <p:spPr>
          <a:xfrm>
            <a:off x="1429123" y="679270"/>
            <a:ext cx="9135904" cy="6082922"/>
          </a:xfrm>
          <a:prstGeom prst="rect">
            <a:avLst/>
          </a:prstGeom>
        </p:spPr>
      </p:pic>
      <p:sp>
        <p:nvSpPr>
          <p:cNvPr id="3" name="TextBox 2">
            <a:extLst>
              <a:ext uri="{FF2B5EF4-FFF2-40B4-BE49-F238E27FC236}">
                <a16:creationId xmlns:a16="http://schemas.microsoft.com/office/drawing/2014/main" id="{3C610E19-2AC5-453A-B514-349C08564528}"/>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33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084712-08A1-4B45-8236-3DFC3900B5BB}"/>
              </a:ext>
            </a:extLst>
          </p:cNvPr>
          <p:cNvSpPr txBox="1"/>
          <p:nvPr/>
        </p:nvSpPr>
        <p:spPr>
          <a:xfrm>
            <a:off x="3691079" y="0"/>
            <a:ext cx="480984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Shannon’s Evenness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5965C8-8E31-4478-A299-C50E771D649B}"/>
              </a:ext>
            </a:extLst>
          </p:cNvPr>
          <p:cNvSpPr txBox="1"/>
          <p:nvPr/>
        </p:nvSpPr>
        <p:spPr>
          <a:xfrm>
            <a:off x="558800" y="1130299"/>
            <a:ext cx="739784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Shannon’s evenness, also called </a:t>
            </a:r>
            <a:r>
              <a:rPr lang="en-US" sz="2000" dirty="0" err="1"/>
              <a:t>Pielou’s</a:t>
            </a:r>
            <a:r>
              <a:rPr lang="en-US" sz="2000" dirty="0"/>
              <a:t> evenness or </a:t>
            </a:r>
            <a:r>
              <a:rPr lang="en-US" sz="2000" dirty="0" err="1"/>
              <a:t>Pielou’s</a:t>
            </a:r>
            <a:r>
              <a:rPr lang="en-US" sz="2000" dirty="0"/>
              <a:t> J</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Ratio of the Shannon index calculated from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the real community (with S species and p</a:t>
            </a:r>
            <a:r>
              <a:rPr lang="en-US" sz="2000" baseline="-25000" dirty="0"/>
              <a:t>1</a:t>
            </a:r>
            <a:r>
              <a:rPr lang="en-US" sz="2000" dirty="0"/>
              <a:t>, p</a:t>
            </a:r>
            <a:r>
              <a:rPr lang="en-US" sz="2000" baseline="-25000" dirty="0"/>
              <a:t>2</a:t>
            </a:r>
            <a:r>
              <a:rPr lang="en-US" sz="2000" dirty="0"/>
              <a:t>, p</a:t>
            </a:r>
            <a:r>
              <a:rPr lang="en-US" sz="2000" baseline="-25000" dirty="0"/>
              <a:t>3</a:t>
            </a:r>
            <a:r>
              <a:rPr lang="en-US" sz="2000" dirty="0"/>
              <a:t>, …, pi relative species abundances) </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and the maximum Shannon index for the community having the same richness </a:t>
            </a:r>
            <a:r>
              <a:rPr lang="en-US" sz="2000" dirty="0" err="1"/>
              <a:t>Hmax</a:t>
            </a:r>
            <a:r>
              <a:rPr lang="en-US" sz="2000" dirty="0"/>
              <a:t> (i.e., with S species all having p</a:t>
            </a:r>
            <a:r>
              <a:rPr lang="en-US" sz="2000" baseline="-25000" dirty="0"/>
              <a:t>1</a:t>
            </a:r>
            <a:r>
              <a:rPr lang="en-US" sz="2000" dirty="0"/>
              <a:t> = p</a:t>
            </a:r>
            <a:r>
              <a:rPr lang="en-US" sz="2000" baseline="-25000" dirty="0"/>
              <a:t>2</a:t>
            </a:r>
            <a:r>
              <a:rPr lang="en-US" sz="2000" dirty="0"/>
              <a:t> = p</a:t>
            </a:r>
            <a:r>
              <a:rPr lang="en-US" sz="2000" baseline="-25000" dirty="0"/>
              <a:t>i</a:t>
            </a:r>
            <a:r>
              <a:rPr lang="en-US" sz="2000" dirty="0"/>
              <a:t> = 1/S).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value is 1 when all species have the same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Values decrease with increasing differences in species relative abundances in the community. </a:t>
            </a:r>
            <a:endParaRPr lang="LID4096" sz="2000" dirty="0"/>
          </a:p>
        </p:txBody>
      </p:sp>
      <p:pic>
        <p:nvPicPr>
          <p:cNvPr id="5" name="Picture 4">
            <a:extLst>
              <a:ext uri="{FF2B5EF4-FFF2-40B4-BE49-F238E27FC236}">
                <a16:creationId xmlns:a16="http://schemas.microsoft.com/office/drawing/2014/main" id="{2E2B5531-CA75-42D2-8788-9FF45F4B85C3}"/>
              </a:ext>
            </a:extLst>
          </p:cNvPr>
          <p:cNvPicPr>
            <a:picLocks noChangeAspect="1"/>
          </p:cNvPicPr>
          <p:nvPr/>
        </p:nvPicPr>
        <p:blipFill rotWithShape="1">
          <a:blip r:embed="rId2"/>
          <a:srcRect r="34160"/>
          <a:stretch/>
        </p:blipFill>
        <p:spPr>
          <a:xfrm>
            <a:off x="8065828" y="767687"/>
            <a:ext cx="4019026" cy="3012743"/>
          </a:xfrm>
          <a:prstGeom prst="rect">
            <a:avLst/>
          </a:prstGeom>
        </p:spPr>
      </p:pic>
    </p:spTree>
    <p:extLst>
      <p:ext uri="{BB962C8B-B14F-4D97-AF65-F5344CB8AC3E}">
        <p14:creationId xmlns:p14="http://schemas.microsoft.com/office/powerpoint/2010/main" val="90537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C93DA-D23A-4E26-8268-65C1B4802F4C}"/>
              </a:ext>
            </a:extLst>
          </p:cNvPr>
          <p:cNvSpPr txBox="1"/>
          <p:nvPr/>
        </p:nvSpPr>
        <p:spPr>
          <a:xfrm>
            <a:off x="380999" y="1107618"/>
            <a:ext cx="8001441"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t>Ecologists consistently trying to improve the metrics.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2002, Lou </a:t>
            </a:r>
            <a:r>
              <a:rPr lang="en-US" sz="2000" dirty="0" err="1"/>
              <a:t>Jost</a:t>
            </a:r>
            <a:r>
              <a:rPr lang="en-US" sz="2000" dirty="0"/>
              <a:t> argued that to call either Shannon and Simpson (or Gini-Simpson) indices as </a:t>
            </a:r>
            <a:r>
              <a:rPr lang="en-US" sz="2000" i="1" dirty="0"/>
              <a:t>diversity</a:t>
            </a:r>
            <a:r>
              <a:rPr lang="en-US" sz="2000" dirty="0"/>
              <a:t> is misleading since diversity should be measured in intuitive units of species. </a:t>
            </a:r>
          </a:p>
          <a:p>
            <a:pPr marL="742950" lvl="1" indent="-285750">
              <a:buFont typeface="Arial" panose="020B0604020202020204" pitchFamily="34" charset="0"/>
              <a:buChar char="•"/>
            </a:pPr>
            <a:r>
              <a:rPr lang="en-US" sz="2000" dirty="0"/>
              <a:t>Shannon has the units of ‘bits of information’ while Simpson has probability.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overcome this problem with the effective number of species (ENS).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ENS = a number of species in an equivalent community (i.e., the one which has the same value of diversity index as the community in question) composed of equally-abundant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the case of a perfectly even community, ENS = species richness, while for uneven communities, ENS is always smaller than species richness.</a:t>
            </a:r>
          </a:p>
          <a:p>
            <a:endParaRPr lang="en-US" sz="2000" dirty="0"/>
          </a:p>
        </p:txBody>
      </p:sp>
      <p:sp>
        <p:nvSpPr>
          <p:cNvPr id="3" name="TextBox 2">
            <a:extLst>
              <a:ext uri="{FF2B5EF4-FFF2-40B4-BE49-F238E27FC236}">
                <a16:creationId xmlns:a16="http://schemas.microsoft.com/office/drawing/2014/main" id="{5589035A-959B-4232-9525-DDA1FBF6B3EB}"/>
              </a:ext>
            </a:extLst>
          </p:cNvPr>
          <p:cNvSpPr txBox="1"/>
          <p:nvPr/>
        </p:nvSpPr>
        <p:spPr>
          <a:xfrm>
            <a:off x="2194932" y="86497"/>
            <a:ext cx="780213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Effective Number of Species (ENS)</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A69FDA0-3FE2-44FF-95C8-50C102C75520}"/>
              </a:ext>
            </a:extLst>
          </p:cNvPr>
          <p:cNvPicPr>
            <a:picLocks noChangeAspect="1"/>
          </p:cNvPicPr>
          <p:nvPr/>
        </p:nvPicPr>
        <p:blipFill rotWithShape="1">
          <a:blip r:embed="rId3"/>
          <a:srcRect l="-339" r="5866"/>
          <a:stretch/>
        </p:blipFill>
        <p:spPr>
          <a:xfrm>
            <a:off x="8382440" y="1346977"/>
            <a:ext cx="3809560" cy="3197727"/>
          </a:xfrm>
          <a:prstGeom prst="rect">
            <a:avLst/>
          </a:prstGeom>
        </p:spPr>
      </p:pic>
    </p:spTree>
    <p:extLst>
      <p:ext uri="{BB962C8B-B14F-4D97-AF65-F5344CB8AC3E}">
        <p14:creationId xmlns:p14="http://schemas.microsoft.com/office/powerpoint/2010/main" val="8114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E034D-47B4-46C9-85B1-13FCD629D475}"/>
              </a:ext>
            </a:extLst>
          </p:cNvPr>
          <p:cNvSpPr txBox="1"/>
          <p:nvPr/>
        </p:nvSpPr>
        <p:spPr>
          <a:xfrm>
            <a:off x="3691079" y="0"/>
            <a:ext cx="478419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Simpson’s Evenness</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AD2AB5-7D30-42B7-8B98-EDA217EA1282}"/>
              </a:ext>
            </a:extLst>
          </p:cNvPr>
          <p:cNvSpPr txBox="1"/>
          <p:nvPr/>
        </p:nvSpPr>
        <p:spPr>
          <a:xfrm>
            <a:off x="517289" y="1434341"/>
            <a:ext cx="7193697"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equitability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Calculated from Simpson’s effective number of species divided by the observed number of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effective number of species (ENS) </a:t>
            </a:r>
            <a:r>
              <a:rPr lang="en-US" sz="2000" b="1" dirty="0"/>
              <a:t>is the number of equally abundance species</a:t>
            </a:r>
            <a:r>
              <a:rPr lang="en-US" sz="2000" dirty="0"/>
              <a:t> which would need to be in a community so that it has the same Simpson’s index as the one really calculated.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the case of Simpson’s D, the effective number of species is simply 1/D </a:t>
            </a:r>
            <a:endParaRPr lang="LID4096" sz="2000" dirty="0"/>
          </a:p>
        </p:txBody>
      </p:sp>
      <p:pic>
        <p:nvPicPr>
          <p:cNvPr id="5" name="Picture 4">
            <a:extLst>
              <a:ext uri="{FF2B5EF4-FFF2-40B4-BE49-F238E27FC236}">
                <a16:creationId xmlns:a16="http://schemas.microsoft.com/office/drawing/2014/main" id="{A875F9C9-8F9D-4F72-B6EA-472D50C6C70B}"/>
              </a:ext>
            </a:extLst>
          </p:cNvPr>
          <p:cNvPicPr>
            <a:picLocks noChangeAspect="1"/>
          </p:cNvPicPr>
          <p:nvPr/>
        </p:nvPicPr>
        <p:blipFill rotWithShape="1">
          <a:blip r:embed="rId2"/>
          <a:srcRect r="29348"/>
          <a:stretch/>
        </p:blipFill>
        <p:spPr>
          <a:xfrm>
            <a:off x="7942997" y="1118590"/>
            <a:ext cx="4178535" cy="2862322"/>
          </a:xfrm>
          <a:prstGeom prst="rect">
            <a:avLst/>
          </a:prstGeom>
        </p:spPr>
      </p:pic>
    </p:spTree>
    <p:extLst>
      <p:ext uri="{BB962C8B-B14F-4D97-AF65-F5344CB8AC3E}">
        <p14:creationId xmlns:p14="http://schemas.microsoft.com/office/powerpoint/2010/main" val="374415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3785652"/>
          </a:xfrm>
          <a:prstGeom prst="rect">
            <a:avLst/>
          </a:prstGeom>
          <a:noFill/>
        </p:spPr>
        <p:txBody>
          <a:bodyPr wrap="square" rtlCol="0">
            <a:spAutoFit/>
          </a:bodyPr>
          <a:lstStyle/>
          <a:p>
            <a:r>
              <a:rPr lang="en-US" sz="4000" dirty="0"/>
              <a:t>To get more comfortable with the metrics we have discussed so far, please complete the following worksheets found in the </a:t>
            </a:r>
            <a:r>
              <a:rPr lang="en-US" sz="4000" dirty="0" err="1"/>
              <a:t>Github</a:t>
            </a:r>
            <a:r>
              <a:rPr lang="en-US" sz="4000" dirty="0"/>
              <a:t>:</a:t>
            </a:r>
          </a:p>
          <a:p>
            <a:endParaRPr lang="en-US" sz="4000" dirty="0"/>
          </a:p>
          <a:p>
            <a:r>
              <a:rPr lang="en-US" sz="4000" dirty="0"/>
              <a:t>Richness, Abundance, Shannon, Evenness.docx</a:t>
            </a:r>
          </a:p>
          <a:p>
            <a:r>
              <a:rPr lang="en-US" sz="4000" dirty="0"/>
              <a:t>Simpson’s diversity index.docx</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73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6BAFF-E0FB-46B0-9C48-596DC4AC8FAC}"/>
              </a:ext>
            </a:extLst>
          </p:cNvPr>
          <p:cNvSpPr txBox="1"/>
          <p:nvPr/>
        </p:nvSpPr>
        <p:spPr>
          <a:xfrm>
            <a:off x="3802106" y="0"/>
            <a:ext cx="459613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Learning Objectives</a:t>
            </a:r>
            <a:endParaRPr lang="LID4096" sz="36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B7D2768-FC42-496C-8472-8574D23F4C20}"/>
              </a:ext>
            </a:extLst>
          </p:cNvPr>
          <p:cNvSpPr/>
          <p:nvPr/>
        </p:nvSpPr>
        <p:spPr>
          <a:xfrm>
            <a:off x="563974" y="722586"/>
            <a:ext cx="9329694" cy="2352952"/>
          </a:xfrm>
          <a:prstGeom prst="rect">
            <a:avLst/>
          </a:prstGeom>
        </p:spPr>
        <p:txBody>
          <a:bodyPr wrap="square">
            <a:spAutoFit/>
          </a:bodyPr>
          <a:lstStyle/>
          <a:p>
            <a:pPr lvl="0">
              <a:lnSpc>
                <a:spcPct val="150000"/>
              </a:lnSpc>
            </a:pPr>
            <a:r>
              <a:rPr lang="en-US" sz="2000" dirty="0"/>
              <a:t>At the end of this week you will have: </a:t>
            </a:r>
          </a:p>
          <a:p>
            <a:pPr marL="800100" lvl="1" indent="-342900">
              <a:lnSpc>
                <a:spcPct val="150000"/>
              </a:lnSpc>
              <a:buFont typeface="Arial" panose="020B0604020202020204" pitchFamily="34" charset="0"/>
              <a:buChar char="•"/>
            </a:pPr>
            <a:r>
              <a:rPr lang="en-US" sz="2000" dirty="0"/>
              <a:t>Learned how to describe biodiversity</a:t>
            </a:r>
          </a:p>
          <a:p>
            <a:pPr marL="800100" lvl="1" indent="-342900">
              <a:lnSpc>
                <a:spcPct val="150000"/>
              </a:lnSpc>
              <a:buFont typeface="Arial" panose="020B0604020202020204" pitchFamily="34" charset="0"/>
              <a:buChar char="•"/>
            </a:pPr>
            <a:r>
              <a:rPr lang="en-US" sz="2000" dirty="0"/>
              <a:t>Learned how to calculate and interpret these metrics</a:t>
            </a:r>
          </a:p>
          <a:p>
            <a:pPr marL="800100" lvl="1" indent="-342900">
              <a:lnSpc>
                <a:spcPct val="150000"/>
              </a:lnSpc>
              <a:buFont typeface="Arial" panose="020B0604020202020204" pitchFamily="34" charset="0"/>
              <a:buChar char="•"/>
            </a:pPr>
            <a:r>
              <a:rPr lang="en-US" sz="2000" dirty="0"/>
              <a:t>Learned how sampling affects the metrics you calculate</a:t>
            </a:r>
          </a:p>
          <a:p>
            <a:pPr marL="800100" lvl="1" indent="-342900">
              <a:lnSpc>
                <a:spcPct val="150000"/>
              </a:lnSpc>
              <a:buFont typeface="Arial" panose="020B0604020202020204" pitchFamily="34" charset="0"/>
              <a:buChar char="•"/>
            </a:pPr>
            <a:r>
              <a:rPr lang="en-US" sz="2000" dirty="0"/>
              <a:t>Applied this knowledge to the modeled and to real-world data</a:t>
            </a:r>
            <a:endParaRPr lang="LID4096" sz="2000" dirty="0"/>
          </a:p>
        </p:txBody>
      </p:sp>
      <p:graphicFrame>
        <p:nvGraphicFramePr>
          <p:cNvPr id="5" name="Table 4">
            <a:extLst>
              <a:ext uri="{FF2B5EF4-FFF2-40B4-BE49-F238E27FC236}">
                <a16:creationId xmlns:a16="http://schemas.microsoft.com/office/drawing/2014/main" id="{8BEB7D4C-EAF9-4370-825E-1788E5E0E604}"/>
              </a:ext>
            </a:extLst>
          </p:cNvPr>
          <p:cNvGraphicFramePr>
            <a:graphicFrameLocks noGrp="1"/>
          </p:cNvGraphicFramePr>
          <p:nvPr>
            <p:extLst>
              <p:ext uri="{D42A27DB-BD31-4B8C-83A1-F6EECF244321}">
                <p14:modId xmlns:p14="http://schemas.microsoft.com/office/powerpoint/2010/main" val="1643849513"/>
              </p:ext>
            </p:extLst>
          </p:nvPr>
        </p:nvGraphicFramePr>
        <p:xfrm>
          <a:off x="2032000" y="3274462"/>
          <a:ext cx="8127999" cy="3235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7366233"/>
                    </a:ext>
                  </a:extLst>
                </a:gridCol>
                <a:gridCol w="2709333">
                  <a:extLst>
                    <a:ext uri="{9D8B030D-6E8A-4147-A177-3AD203B41FA5}">
                      <a16:colId xmlns:a16="http://schemas.microsoft.com/office/drawing/2014/main" val="1531853394"/>
                    </a:ext>
                  </a:extLst>
                </a:gridCol>
                <a:gridCol w="2709333">
                  <a:extLst>
                    <a:ext uri="{9D8B030D-6E8A-4147-A177-3AD203B41FA5}">
                      <a16:colId xmlns:a16="http://schemas.microsoft.com/office/drawing/2014/main" val="3561072019"/>
                    </a:ext>
                  </a:extLst>
                </a:gridCol>
              </a:tblGrid>
              <a:tr h="370840">
                <a:tc>
                  <a:txBody>
                    <a:bodyPr/>
                    <a:lstStyle/>
                    <a:p>
                      <a:r>
                        <a:rPr lang="en-US" dirty="0"/>
                        <a:t>Weekday</a:t>
                      </a:r>
                      <a:endParaRPr lang="LID4096" dirty="0"/>
                    </a:p>
                  </a:txBody>
                  <a:tcPr/>
                </a:tc>
                <a:tc>
                  <a:txBody>
                    <a:bodyPr/>
                    <a:lstStyle/>
                    <a:p>
                      <a:r>
                        <a:rPr lang="en-US" dirty="0"/>
                        <a:t>Topic</a:t>
                      </a:r>
                      <a:endParaRPr lang="LID4096" dirty="0"/>
                    </a:p>
                  </a:txBody>
                  <a:tcPr/>
                </a:tc>
                <a:tc>
                  <a:txBody>
                    <a:bodyPr/>
                    <a:lstStyle/>
                    <a:p>
                      <a:r>
                        <a:rPr lang="en-US" dirty="0"/>
                        <a:t>Teacher</a:t>
                      </a:r>
                      <a:endParaRPr lang="LID4096" dirty="0"/>
                    </a:p>
                  </a:txBody>
                  <a:tcPr/>
                </a:tc>
                <a:extLst>
                  <a:ext uri="{0D108BD9-81ED-4DB2-BD59-A6C34878D82A}">
                    <a16:rowId xmlns:a16="http://schemas.microsoft.com/office/drawing/2014/main" val="3372027370"/>
                  </a:ext>
                </a:extLst>
              </a:tr>
              <a:tr h="370840">
                <a:tc>
                  <a:txBody>
                    <a:bodyPr/>
                    <a:lstStyle/>
                    <a:p>
                      <a:r>
                        <a:rPr lang="en-US" dirty="0"/>
                        <a:t>Monday</a:t>
                      </a:r>
                      <a:endParaRPr lang="LID4096" dirty="0"/>
                    </a:p>
                  </a:txBody>
                  <a:tcPr/>
                </a:tc>
                <a:tc>
                  <a:txBody>
                    <a:bodyPr/>
                    <a:lstStyle/>
                    <a:p>
                      <a:r>
                        <a:rPr lang="en-US" dirty="0"/>
                        <a:t>Comparing &amp; Quantifying diversity</a:t>
                      </a:r>
                      <a:endParaRPr lang="LID4096" dirty="0"/>
                    </a:p>
                  </a:txBody>
                  <a:tcPr/>
                </a:tc>
                <a:tc>
                  <a:txBody>
                    <a:bodyPr/>
                    <a:lstStyle/>
                    <a:p>
                      <a:r>
                        <a:rPr lang="en-US" dirty="0"/>
                        <a:t>Roel van Klink</a:t>
                      </a:r>
                      <a:endParaRPr lang="LID4096" dirty="0"/>
                    </a:p>
                  </a:txBody>
                  <a:tcPr/>
                </a:tc>
                <a:extLst>
                  <a:ext uri="{0D108BD9-81ED-4DB2-BD59-A6C34878D82A}">
                    <a16:rowId xmlns:a16="http://schemas.microsoft.com/office/drawing/2014/main" val="3978686339"/>
                  </a:ext>
                </a:extLst>
              </a:tr>
              <a:tr h="370840">
                <a:tc>
                  <a:txBody>
                    <a:bodyPr/>
                    <a:lstStyle/>
                    <a:p>
                      <a:r>
                        <a:rPr lang="en-US" dirty="0"/>
                        <a:t>Tuesday</a:t>
                      </a:r>
                      <a:endParaRPr lang="LID4096" dirty="0"/>
                    </a:p>
                  </a:txBody>
                  <a:tcPr/>
                </a:tc>
                <a:tc>
                  <a:txBody>
                    <a:bodyPr/>
                    <a:lstStyle/>
                    <a:p>
                      <a:r>
                        <a:rPr lang="en-US" dirty="0"/>
                        <a:t>Measuring biodiversity</a:t>
                      </a:r>
                      <a:endParaRPr lang="LID4096" dirty="0"/>
                    </a:p>
                  </a:txBody>
                  <a:tcPr/>
                </a:tc>
                <a:tc>
                  <a:txBody>
                    <a:bodyPr/>
                    <a:lstStyle/>
                    <a:p>
                      <a:r>
                        <a:rPr lang="en-US" dirty="0"/>
                        <a:t>Kim Thompson</a:t>
                      </a:r>
                      <a:endParaRPr lang="LID4096" dirty="0"/>
                    </a:p>
                  </a:txBody>
                  <a:tcPr/>
                </a:tc>
                <a:extLst>
                  <a:ext uri="{0D108BD9-81ED-4DB2-BD59-A6C34878D82A}">
                    <a16:rowId xmlns:a16="http://schemas.microsoft.com/office/drawing/2014/main" val="1154823200"/>
                  </a:ext>
                </a:extLst>
              </a:tr>
              <a:tr h="370840">
                <a:tc>
                  <a:txBody>
                    <a:bodyPr/>
                    <a:lstStyle/>
                    <a:p>
                      <a:r>
                        <a:rPr lang="en-US" dirty="0"/>
                        <a:t>Wednesday morning</a:t>
                      </a:r>
                      <a:endParaRPr lang="LID4096" dirty="0"/>
                    </a:p>
                  </a:txBody>
                  <a:tcPr/>
                </a:tc>
                <a:tc>
                  <a:txBody>
                    <a:bodyPr/>
                    <a:lstStyle/>
                    <a:p>
                      <a:r>
                        <a:rPr lang="en-US" dirty="0"/>
                        <a:t>Sampling biodiversity</a:t>
                      </a:r>
                      <a:endParaRPr lang="LID4096" dirty="0"/>
                    </a:p>
                  </a:txBody>
                  <a:tcPr/>
                </a:tc>
                <a:tc>
                  <a:txBody>
                    <a:bodyPr/>
                    <a:lstStyle/>
                    <a:p>
                      <a:r>
                        <a:rPr lang="en-US" dirty="0"/>
                        <a:t>Alban </a:t>
                      </a:r>
                      <a:r>
                        <a:rPr lang="en-US" dirty="0" err="1"/>
                        <a:t>Sagouis</a:t>
                      </a:r>
                      <a:endParaRPr lang="LID4096" dirty="0"/>
                    </a:p>
                  </a:txBody>
                  <a:tcPr/>
                </a:tc>
                <a:extLst>
                  <a:ext uri="{0D108BD9-81ED-4DB2-BD59-A6C34878D82A}">
                    <a16:rowId xmlns:a16="http://schemas.microsoft.com/office/drawing/2014/main" val="3386411035"/>
                  </a:ext>
                </a:extLst>
              </a:tr>
              <a:tr h="370840">
                <a:tc>
                  <a:txBody>
                    <a:bodyPr/>
                    <a:lstStyle/>
                    <a:p>
                      <a:r>
                        <a:rPr lang="en-US" dirty="0"/>
                        <a:t>                      afternoon</a:t>
                      </a:r>
                      <a:endParaRPr lang="LID4096" dirty="0"/>
                    </a:p>
                  </a:txBody>
                  <a:tcPr/>
                </a:tc>
                <a:tc>
                  <a:txBody>
                    <a:bodyPr/>
                    <a:lstStyle/>
                    <a:p>
                      <a:r>
                        <a:rPr lang="en-US" dirty="0"/>
                        <a:t>Project start</a:t>
                      </a:r>
                      <a:endParaRPr lang="LID4096" dirty="0"/>
                    </a:p>
                  </a:txBody>
                  <a:tcPr/>
                </a:tc>
                <a:tc>
                  <a:txBody>
                    <a:bodyPr/>
                    <a:lstStyle/>
                    <a:p>
                      <a:r>
                        <a:rPr lang="en-US" dirty="0"/>
                        <a:t>Alban, Kim, &amp; Roel</a:t>
                      </a:r>
                      <a:endParaRPr lang="LID4096" dirty="0"/>
                    </a:p>
                  </a:txBody>
                  <a:tcPr/>
                </a:tc>
                <a:extLst>
                  <a:ext uri="{0D108BD9-81ED-4DB2-BD59-A6C34878D82A}">
                    <a16:rowId xmlns:a16="http://schemas.microsoft.com/office/drawing/2014/main" val="1328799269"/>
                  </a:ext>
                </a:extLst>
              </a:tr>
              <a:tr h="370840">
                <a:tc>
                  <a:txBody>
                    <a:bodyPr/>
                    <a:lstStyle/>
                    <a:p>
                      <a:r>
                        <a:rPr lang="en-US" dirty="0"/>
                        <a:t>Thursday</a:t>
                      </a:r>
                      <a:endParaRPr lang="LID4096" dirty="0"/>
                    </a:p>
                  </a:txBody>
                  <a:tcPr/>
                </a:tc>
                <a:tc>
                  <a:txBody>
                    <a:bodyPr/>
                    <a:lstStyle/>
                    <a:p>
                      <a:r>
                        <a:rPr lang="en-US" dirty="0"/>
                        <a:t>Project work</a:t>
                      </a:r>
                      <a:endParaRPr lang="LID4096" dirty="0"/>
                    </a:p>
                  </a:txBody>
                  <a:tcPr/>
                </a:tc>
                <a:tc>
                  <a:txBody>
                    <a:bodyPr/>
                    <a:lstStyle/>
                    <a:p>
                      <a:r>
                        <a:rPr lang="en-US" dirty="0"/>
                        <a:t>Helpdesk: 11:00 &amp; 15:00h</a:t>
                      </a:r>
                      <a:endParaRPr lang="LID4096" dirty="0"/>
                    </a:p>
                  </a:txBody>
                  <a:tcPr/>
                </a:tc>
                <a:extLst>
                  <a:ext uri="{0D108BD9-81ED-4DB2-BD59-A6C34878D82A}">
                    <a16:rowId xmlns:a16="http://schemas.microsoft.com/office/drawing/2014/main" val="429212956"/>
                  </a:ext>
                </a:extLst>
              </a:tr>
              <a:tr h="370840">
                <a:tc>
                  <a:txBody>
                    <a:bodyPr/>
                    <a:lstStyle/>
                    <a:p>
                      <a:r>
                        <a:rPr lang="en-US" dirty="0"/>
                        <a:t>Friday morning</a:t>
                      </a:r>
                      <a:endParaRPr lang="LID4096" dirty="0"/>
                    </a:p>
                  </a:txBody>
                  <a:tcPr/>
                </a:tc>
                <a:tc>
                  <a:txBody>
                    <a:bodyPr/>
                    <a:lstStyle/>
                    <a:p>
                      <a:r>
                        <a:rPr lang="en-US" dirty="0"/>
                        <a:t>Project work</a:t>
                      </a:r>
                      <a:endParaRPr lang="LID4096" dirty="0"/>
                    </a:p>
                  </a:txBody>
                  <a:tcPr/>
                </a:tc>
                <a:tc>
                  <a:txBody>
                    <a:bodyPr/>
                    <a:lstStyle/>
                    <a:p>
                      <a:r>
                        <a:rPr lang="en-US" dirty="0"/>
                        <a:t>Helpdesk if needed</a:t>
                      </a:r>
                      <a:endParaRPr lang="LID4096" dirty="0"/>
                    </a:p>
                  </a:txBody>
                  <a:tcPr/>
                </a:tc>
                <a:extLst>
                  <a:ext uri="{0D108BD9-81ED-4DB2-BD59-A6C34878D82A}">
                    <a16:rowId xmlns:a16="http://schemas.microsoft.com/office/drawing/2014/main" val="929915154"/>
                  </a:ext>
                </a:extLst>
              </a:tr>
              <a:tr h="370840">
                <a:tc>
                  <a:txBody>
                    <a:bodyPr/>
                    <a:lstStyle/>
                    <a:p>
                      <a:r>
                        <a:rPr lang="en-US" dirty="0"/>
                        <a:t>            afternoon</a:t>
                      </a:r>
                      <a:endParaRPr lang="LID4096" dirty="0"/>
                    </a:p>
                  </a:txBody>
                  <a:tcPr/>
                </a:tc>
                <a:tc>
                  <a:txBody>
                    <a:bodyPr/>
                    <a:lstStyle/>
                    <a:p>
                      <a:r>
                        <a:rPr lang="en-US" dirty="0"/>
                        <a:t>Presentations</a:t>
                      </a:r>
                      <a:endParaRPr lang="LID4096" dirty="0"/>
                    </a:p>
                  </a:txBody>
                  <a:tcPr/>
                </a:tc>
                <a:tc>
                  <a:txBody>
                    <a:bodyPr/>
                    <a:lstStyle/>
                    <a:p>
                      <a:r>
                        <a:rPr lang="en-US" dirty="0"/>
                        <a:t>15:00 – 16:00h</a:t>
                      </a:r>
                      <a:endParaRPr lang="LID4096" dirty="0"/>
                    </a:p>
                  </a:txBody>
                  <a:tcPr/>
                </a:tc>
                <a:extLst>
                  <a:ext uri="{0D108BD9-81ED-4DB2-BD59-A6C34878D82A}">
                    <a16:rowId xmlns:a16="http://schemas.microsoft.com/office/drawing/2014/main" val="2007238081"/>
                  </a:ext>
                </a:extLst>
              </a:tr>
            </a:tbl>
          </a:graphicData>
        </a:graphic>
      </p:graphicFrame>
    </p:spTree>
    <p:extLst>
      <p:ext uri="{BB962C8B-B14F-4D97-AF65-F5344CB8AC3E}">
        <p14:creationId xmlns:p14="http://schemas.microsoft.com/office/powerpoint/2010/main" val="3152583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7BF776-5EC0-42EF-A00E-F35E285D7D89}"/>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AAA7AB-491C-476C-B6FB-4F64ABC2C48E}"/>
              </a:ext>
            </a:extLst>
          </p:cNvPr>
          <p:cNvSpPr txBox="1"/>
          <p:nvPr/>
        </p:nvSpPr>
        <p:spPr>
          <a:xfrm>
            <a:off x="460145" y="835252"/>
            <a:ext cx="9493152" cy="5940088"/>
          </a:xfrm>
          <a:prstGeom prst="rect">
            <a:avLst/>
          </a:prstGeom>
          <a:noFill/>
        </p:spPr>
        <p:txBody>
          <a:bodyPr wrap="square" rtlCol="0">
            <a:spAutoFit/>
          </a:bodyPr>
          <a:lstStyle/>
          <a:p>
            <a:pPr marL="342900" indent="-342900">
              <a:buFont typeface="Arial" panose="020B0604020202020204" pitchFamily="34" charset="0"/>
              <a:buChar char="•"/>
            </a:pPr>
            <a:r>
              <a:rPr lang="en-US" sz="2000" dirty="0"/>
              <a:t>A way to tie together richness, Shannon, and Simpson </a:t>
            </a:r>
          </a:p>
          <a:p>
            <a:pPr marL="800100" lvl="1" indent="-342900">
              <a:buFont typeface="Arial" panose="020B0604020202020204" pitchFamily="34" charset="0"/>
              <a:buChar char="•"/>
            </a:pPr>
            <a:r>
              <a:rPr lang="en-US" sz="2000" dirty="0"/>
              <a:t>Hill Numbers are a mathematically unified family of diversity indices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Shannon and Simpson both represent measures of entropy, or the measure of disorder in a system</a:t>
            </a:r>
          </a:p>
          <a:p>
            <a:pPr marL="800100" lvl="1" indent="-342900">
              <a:buFont typeface="Arial" panose="020B0604020202020204" pitchFamily="34" charset="0"/>
              <a:buChar char="•"/>
            </a:pPr>
            <a:r>
              <a:rPr lang="en-US" sz="2000" dirty="0"/>
              <a:t>more disorder </a:t>
            </a:r>
            <a:r>
              <a:rPr lang="en-US" sz="2000" dirty="0">
                <a:sym typeface="Wingdings" panose="05000000000000000000" pitchFamily="2" charset="2"/>
              </a:rPr>
              <a:t> more diversity</a:t>
            </a:r>
          </a:p>
          <a:p>
            <a:pPr marL="800100" lvl="1"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There is a general equation for entropy from which Shannon and Simpson are derived</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 equation has a parameter ‘q’ that defines how sensitive the output value is to rare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Low values of q favor rare species, high values of q favor abundance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0, diversity = S because rare species are treated equally to abundant ones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1, diversity = Shannon</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2, diversity = Simpson</a:t>
            </a:r>
            <a:endParaRPr lang="LID4096" sz="2000" dirty="0"/>
          </a:p>
        </p:txBody>
      </p:sp>
    </p:spTree>
    <p:extLst>
      <p:ext uri="{BB962C8B-B14F-4D97-AF65-F5344CB8AC3E}">
        <p14:creationId xmlns:p14="http://schemas.microsoft.com/office/powerpoint/2010/main" val="81987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A14A7-A995-44CF-9A1B-A2B3CE3D9A0B}"/>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44A7042-0F43-41C7-BD41-C0324FAE5CCE}"/>
              </a:ext>
            </a:extLst>
          </p:cNvPr>
          <p:cNvSpPr txBox="1"/>
          <p:nvPr/>
        </p:nvSpPr>
        <p:spPr>
          <a:xfrm>
            <a:off x="391338" y="911504"/>
            <a:ext cx="540431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q&gt; 2, the interpretation becomes less straightforward</a:t>
            </a:r>
          </a:p>
          <a:p>
            <a:pPr marL="800100" lvl="1" indent="-342900">
              <a:buFont typeface="Arial" panose="020B0604020202020204" pitchFamily="34" charset="0"/>
              <a:buChar char="•"/>
            </a:pPr>
            <a:r>
              <a:rPr lang="en-US" sz="2000" dirty="0"/>
              <a:t>These diversity values are generally considered to emphasize the importance of dominant species more than rare ones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 for q&gt;2, the diversity values are more sensitive to the abundance of the most common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Higher order Hill numbers (q&gt;2) are less commonly used in ecology because their interpretation is very complex</a:t>
            </a:r>
            <a:endParaRPr lang="LID4096" sz="2000" dirty="0"/>
          </a:p>
        </p:txBody>
      </p:sp>
      <p:pic>
        <p:nvPicPr>
          <p:cNvPr id="11" name="Picture 10">
            <a:extLst>
              <a:ext uri="{FF2B5EF4-FFF2-40B4-BE49-F238E27FC236}">
                <a16:creationId xmlns:a16="http://schemas.microsoft.com/office/drawing/2014/main" id="{08908E7C-EA4A-45A2-9D85-47712680DBE8}"/>
              </a:ext>
            </a:extLst>
          </p:cNvPr>
          <p:cNvPicPr>
            <a:picLocks noChangeAspect="1"/>
          </p:cNvPicPr>
          <p:nvPr/>
        </p:nvPicPr>
        <p:blipFill rotWithShape="1">
          <a:blip r:embed="rId2"/>
          <a:srcRect r="36974"/>
          <a:stretch/>
        </p:blipFill>
        <p:spPr>
          <a:xfrm>
            <a:off x="6096000" y="643579"/>
            <a:ext cx="5822732" cy="6214421"/>
          </a:xfrm>
          <a:prstGeom prst="rect">
            <a:avLst/>
          </a:prstGeom>
        </p:spPr>
      </p:pic>
      <p:pic>
        <p:nvPicPr>
          <p:cNvPr id="12" name="Picture 11">
            <a:extLst>
              <a:ext uri="{FF2B5EF4-FFF2-40B4-BE49-F238E27FC236}">
                <a16:creationId xmlns:a16="http://schemas.microsoft.com/office/drawing/2014/main" id="{F0B9D255-1542-442F-B6AA-91D6CABAC5BC}"/>
              </a:ext>
            </a:extLst>
          </p:cNvPr>
          <p:cNvPicPr>
            <a:picLocks noChangeAspect="1"/>
          </p:cNvPicPr>
          <p:nvPr/>
        </p:nvPicPr>
        <p:blipFill rotWithShape="1">
          <a:blip r:embed="rId2"/>
          <a:srcRect l="63089" t="14821" b="42281"/>
          <a:stretch/>
        </p:blipFill>
        <p:spPr>
          <a:xfrm>
            <a:off x="9144564" y="2469395"/>
            <a:ext cx="2249571" cy="1758606"/>
          </a:xfrm>
          <a:prstGeom prst="rect">
            <a:avLst/>
          </a:prstGeom>
        </p:spPr>
      </p:pic>
    </p:spTree>
    <p:extLst>
      <p:ext uri="{BB962C8B-B14F-4D97-AF65-F5344CB8AC3E}">
        <p14:creationId xmlns:p14="http://schemas.microsoft.com/office/powerpoint/2010/main" val="96116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3990296" y="86497"/>
            <a:ext cx="421140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Rarefied Richness</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30AB7B-27D2-4B50-B72A-D65180EA8FBE}"/>
              </a:ext>
            </a:extLst>
          </p:cNvPr>
          <p:cNvPicPr>
            <a:picLocks noChangeAspect="1"/>
          </p:cNvPicPr>
          <p:nvPr/>
        </p:nvPicPr>
        <p:blipFill>
          <a:blip r:embed="rId3"/>
          <a:stretch>
            <a:fillRect/>
          </a:stretch>
        </p:blipFill>
        <p:spPr>
          <a:xfrm>
            <a:off x="7036457" y="1905000"/>
            <a:ext cx="4930354" cy="3242433"/>
          </a:xfrm>
          <a:prstGeom prst="rect">
            <a:avLst/>
          </a:prstGeom>
        </p:spPr>
      </p:pic>
      <p:sp>
        <p:nvSpPr>
          <p:cNvPr id="4" name="TextBox 3">
            <a:extLst>
              <a:ext uri="{FF2B5EF4-FFF2-40B4-BE49-F238E27FC236}">
                <a16:creationId xmlns:a16="http://schemas.microsoft.com/office/drawing/2014/main" id="{21D13D92-48E1-4032-A18F-290B9D25C37F}"/>
              </a:ext>
            </a:extLst>
          </p:cNvPr>
          <p:cNvSpPr txBox="1"/>
          <p:nvPr/>
        </p:nvSpPr>
        <p:spPr>
          <a:xfrm>
            <a:off x="225189" y="900941"/>
            <a:ext cx="7193697"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Rarefaction is a technique to assess expected species richness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Problem: the larger the number of individuals sampled, the more species that will be found.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 Create rarefaction curves (Abundance vs. Richness) and then extract species richness for a common number of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is this done?</a:t>
            </a:r>
          </a:p>
          <a:p>
            <a:pPr marL="800100" lvl="1" indent="-342900">
              <a:buFont typeface="Arial" panose="020B0604020202020204" pitchFamily="34" charset="0"/>
              <a:buChar char="•"/>
            </a:pPr>
            <a:r>
              <a:rPr lang="en-US" sz="2000" dirty="0"/>
              <a:t>Randomly resample of the pool of N individuals (total individuals observed in the community) multiple times</a:t>
            </a:r>
          </a:p>
          <a:p>
            <a:pPr marL="800100" lvl="1" indent="-342900">
              <a:buFont typeface="Arial" panose="020B0604020202020204" pitchFamily="34" charset="0"/>
              <a:buChar char="•"/>
            </a:pPr>
            <a:r>
              <a:rPr lang="en-US" sz="2000" dirty="0"/>
              <a:t>Then plot the average number of species found in each sample</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Rarefaction curves generally grow rapidly at first, as the most common species are found, but plateau as only the rarest species remain to be sampled.</a:t>
            </a:r>
            <a:endParaRPr lang="LID4096" sz="2000" dirty="0"/>
          </a:p>
        </p:txBody>
      </p:sp>
    </p:spTree>
    <p:extLst>
      <p:ext uri="{BB962C8B-B14F-4D97-AF65-F5344CB8AC3E}">
        <p14:creationId xmlns:p14="http://schemas.microsoft.com/office/powerpoint/2010/main" val="98033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7796944"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
        <p:nvSpPr>
          <p:cNvPr id="15" name="Rectangle 14">
            <a:extLst>
              <a:ext uri="{FF2B5EF4-FFF2-40B4-BE49-F238E27FC236}">
                <a16:creationId xmlns:a16="http://schemas.microsoft.com/office/drawing/2014/main" id="{66768AE6-9197-41E0-ACA7-516D6B1A36DC}"/>
              </a:ext>
            </a:extLst>
          </p:cNvPr>
          <p:cNvSpPr/>
          <p:nvPr/>
        </p:nvSpPr>
        <p:spPr>
          <a:xfrm>
            <a:off x="1016000"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Rectangle 13">
            <a:extLst>
              <a:ext uri="{FF2B5EF4-FFF2-40B4-BE49-F238E27FC236}">
                <a16:creationId xmlns:a16="http://schemas.microsoft.com/office/drawing/2014/main" id="{790F5A0B-57E3-48EE-9019-67C02CB3A6FA}"/>
              </a:ext>
            </a:extLst>
          </p:cNvPr>
          <p:cNvSpPr/>
          <p:nvPr/>
        </p:nvSpPr>
        <p:spPr>
          <a:xfrm>
            <a:off x="4406900" y="1123265"/>
            <a:ext cx="3403600" cy="5633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Rectangle 15">
            <a:extLst>
              <a:ext uri="{FF2B5EF4-FFF2-40B4-BE49-F238E27FC236}">
                <a16:creationId xmlns:a16="http://schemas.microsoft.com/office/drawing/2014/main" id="{6E0C1BA9-6D39-4F7E-A5D5-052958B76E68}"/>
              </a:ext>
            </a:extLst>
          </p:cNvPr>
          <p:cNvSpPr/>
          <p:nvPr/>
        </p:nvSpPr>
        <p:spPr>
          <a:xfrm>
            <a:off x="7962900" y="2859564"/>
            <a:ext cx="2997200" cy="3539430"/>
          </a:xfrm>
          <a:prstGeom prst="rect">
            <a:avLst/>
          </a:prstGeom>
        </p:spPr>
        <p:txBody>
          <a:bodyPr wrap="square">
            <a:spAutoFit/>
          </a:bodyPr>
          <a:lstStyle/>
          <a:p>
            <a:r>
              <a:rPr lang="en-US" altLang="LID4096" sz="3200" i="1" dirty="0"/>
              <a:t>gamma diversity:</a:t>
            </a:r>
            <a:r>
              <a:rPr lang="en-US" altLang="LID4096" sz="3200" dirty="0"/>
              <a:t> the diversity of a region or landscape due to either or both </a:t>
            </a:r>
            <a:r>
              <a:rPr lang="en-US" altLang="LID4096" sz="3200" dirty="0">
                <a:latin typeface="Symbol" panose="05050102010706020507" pitchFamily="18" charset="2"/>
              </a:rPr>
              <a:t>a</a:t>
            </a:r>
            <a:r>
              <a:rPr lang="en-US" altLang="LID4096" sz="3200" dirty="0"/>
              <a:t> and </a:t>
            </a:r>
            <a:r>
              <a:rPr lang="en-US" altLang="LID4096" sz="3200" dirty="0">
                <a:latin typeface="Symbol" panose="05050102010706020507" pitchFamily="18" charset="2"/>
              </a:rPr>
              <a:t>b.</a:t>
            </a:r>
            <a:r>
              <a:rPr lang="en-US" altLang="LID4096" sz="3200" dirty="0"/>
              <a:t> </a:t>
            </a:r>
            <a:endParaRPr lang="LID4096" sz="3200" dirty="0"/>
          </a:p>
        </p:txBody>
      </p:sp>
      <p:sp>
        <p:nvSpPr>
          <p:cNvPr id="17" name="Rectangle 16">
            <a:extLst>
              <a:ext uri="{FF2B5EF4-FFF2-40B4-BE49-F238E27FC236}">
                <a16:creationId xmlns:a16="http://schemas.microsoft.com/office/drawing/2014/main" id="{211872CB-B860-4643-AE28-7A8500E938B2}"/>
              </a:ext>
            </a:extLst>
          </p:cNvPr>
          <p:cNvSpPr/>
          <p:nvPr/>
        </p:nvSpPr>
        <p:spPr>
          <a:xfrm>
            <a:off x="1358900" y="3685064"/>
            <a:ext cx="2895600" cy="1569660"/>
          </a:xfrm>
          <a:prstGeom prst="rect">
            <a:avLst/>
          </a:prstGeom>
        </p:spPr>
        <p:txBody>
          <a:bodyPr wrap="square">
            <a:spAutoFit/>
          </a:bodyPr>
          <a:lstStyle/>
          <a:p>
            <a:pPr algn="ctr"/>
            <a:r>
              <a:rPr lang="en-US" altLang="LID4096" sz="3200" i="1" dirty="0"/>
              <a:t>alpha diversity:</a:t>
            </a:r>
            <a:r>
              <a:rPr lang="en-US" altLang="LID4096" sz="3200" dirty="0"/>
              <a:t> the diversity of a site </a:t>
            </a:r>
            <a:endParaRPr lang="LID4096" sz="3200" dirty="0"/>
          </a:p>
        </p:txBody>
      </p:sp>
      <p:sp>
        <p:nvSpPr>
          <p:cNvPr id="18" name="Rectangle 17">
            <a:extLst>
              <a:ext uri="{FF2B5EF4-FFF2-40B4-BE49-F238E27FC236}">
                <a16:creationId xmlns:a16="http://schemas.microsoft.com/office/drawing/2014/main" id="{E6A63E15-24AD-472B-94AF-5D33F7F7902F}"/>
              </a:ext>
            </a:extLst>
          </p:cNvPr>
          <p:cNvSpPr/>
          <p:nvPr/>
        </p:nvSpPr>
        <p:spPr>
          <a:xfrm>
            <a:off x="4400122" y="1134983"/>
            <a:ext cx="3403600" cy="5633136"/>
          </a:xfrm>
          <a:prstGeom prst="rect">
            <a:avLst/>
          </a:prstGeom>
          <a:solidFill>
            <a:schemeClr val="bg1">
              <a:alpha val="6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 name="Rectangle 3">
            <a:extLst>
              <a:ext uri="{FF2B5EF4-FFF2-40B4-BE49-F238E27FC236}">
                <a16:creationId xmlns:a16="http://schemas.microsoft.com/office/drawing/2014/main" id="{90E11608-ED69-4F8A-8FDC-5EFF911F2C37}"/>
              </a:ext>
            </a:extLst>
          </p:cNvPr>
          <p:cNvSpPr/>
          <p:nvPr/>
        </p:nvSpPr>
        <p:spPr>
          <a:xfrm>
            <a:off x="4597400" y="2915622"/>
            <a:ext cx="3137755" cy="3108543"/>
          </a:xfrm>
          <a:prstGeom prst="rect">
            <a:avLst/>
          </a:prstGeom>
        </p:spPr>
        <p:txBody>
          <a:bodyPr wrap="square">
            <a:spAutoFit/>
          </a:bodyPr>
          <a:lstStyle/>
          <a:p>
            <a:r>
              <a:rPr lang="en-US" altLang="LID4096" sz="2800" i="1" dirty="0"/>
              <a:t>beta diversity</a:t>
            </a:r>
            <a:r>
              <a:rPr lang="en-US" altLang="LID4096" sz="2800" dirty="0"/>
              <a:t>: the change in species composition from place to place, or along environmental gradients (turnover)</a:t>
            </a:r>
            <a:endParaRPr lang="LID4096" sz="2800" dirty="0"/>
          </a:p>
        </p:txBody>
      </p:sp>
    </p:spTree>
    <p:extLst>
      <p:ext uri="{BB962C8B-B14F-4D97-AF65-F5344CB8AC3E}">
        <p14:creationId xmlns:p14="http://schemas.microsoft.com/office/powerpoint/2010/main" val="31634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multiplicative beta diversity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Whittaker (1960) defined beta diversity as “the extent of change in community composition, or degree of community differentiation, in relation to a complex gradient of environment, or a pattern of environments.”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species richness at each site (alpha) equals the regional species richness (gamma), beta diversity is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C43D5718-BCE1-40B7-9AB6-06F511B12DD2}"/>
              </a:ext>
            </a:extLst>
          </p:cNvPr>
          <p:cNvPicPr>
            <a:picLocks noChangeAspect="1"/>
          </p:cNvPicPr>
          <p:nvPr/>
        </p:nvPicPr>
        <p:blipFill>
          <a:blip r:embed="rId3"/>
          <a:stretch>
            <a:fillRect/>
          </a:stretch>
        </p:blipFill>
        <p:spPr>
          <a:xfrm>
            <a:off x="1209200" y="4017873"/>
            <a:ext cx="6376630" cy="1755035"/>
          </a:xfrm>
          <a:prstGeom prst="rect">
            <a:avLst/>
          </a:prstGeom>
        </p:spPr>
      </p:pic>
    </p:spTree>
    <p:extLst>
      <p:ext uri="{BB962C8B-B14F-4D97-AF65-F5344CB8AC3E}">
        <p14:creationId xmlns:p14="http://schemas.microsoft.com/office/powerpoint/2010/main" val="1776757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2772E2D9-1AF9-43A5-89F8-A4C9097986BE}"/>
              </a:ext>
            </a:extLst>
          </p:cNvPr>
          <p:cNvSpPr txBox="1"/>
          <p:nvPr/>
        </p:nvSpPr>
        <p:spPr>
          <a:xfrm>
            <a:off x="225189" y="900941"/>
            <a:ext cx="834465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local richness is completely different, but with each site containing the same number of species, gamma diversity equals the species richness value at any one site multiplied by the total number of sites.</a:t>
            </a:r>
          </a:p>
        </p:txBody>
      </p:sp>
      <p:pic>
        <p:nvPicPr>
          <p:cNvPr id="7" name="Picture 6">
            <a:extLst>
              <a:ext uri="{FF2B5EF4-FFF2-40B4-BE49-F238E27FC236}">
                <a16:creationId xmlns:a16="http://schemas.microsoft.com/office/drawing/2014/main" id="{274BBAA0-CCAB-4AFC-B862-4BF3CDE75DE1}"/>
              </a:ext>
            </a:extLst>
          </p:cNvPr>
          <p:cNvPicPr>
            <a:picLocks noChangeAspect="1"/>
          </p:cNvPicPr>
          <p:nvPr/>
        </p:nvPicPr>
        <p:blipFill>
          <a:blip r:embed="rId3"/>
          <a:stretch>
            <a:fillRect/>
          </a:stretch>
        </p:blipFill>
        <p:spPr>
          <a:xfrm>
            <a:off x="1367584" y="1953818"/>
            <a:ext cx="6110026" cy="1645874"/>
          </a:xfrm>
          <a:prstGeom prst="rect">
            <a:avLst/>
          </a:prstGeom>
        </p:spPr>
      </p:pic>
      <p:sp>
        <p:nvSpPr>
          <p:cNvPr id="8" name="TextBox 7">
            <a:extLst>
              <a:ext uri="{FF2B5EF4-FFF2-40B4-BE49-F238E27FC236}">
                <a16:creationId xmlns:a16="http://schemas.microsoft.com/office/drawing/2014/main" id="{A588218C-43A6-4392-A944-001419D7E38D}"/>
              </a:ext>
            </a:extLst>
          </p:cNvPr>
          <p:cNvSpPr txBox="1"/>
          <p:nvPr/>
        </p:nvSpPr>
        <p:spPr>
          <a:xfrm>
            <a:off x="250270" y="4062355"/>
            <a:ext cx="83446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Values of Whittaker’s beta range from 1 (all sites are the same) to the number of sites in our sample.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the value is dependent on the number of sites in the sample we standardize beta --- this is where (dis)</a:t>
            </a:r>
            <a:r>
              <a:rPr lang="en-US" sz="2000" dirty="0" err="1"/>
              <a:t>simililarity</a:t>
            </a:r>
            <a:r>
              <a:rPr lang="en-US" sz="2000" dirty="0"/>
              <a:t> indices come in! </a:t>
            </a:r>
          </a:p>
        </p:txBody>
      </p:sp>
    </p:spTree>
    <p:extLst>
      <p:ext uri="{BB962C8B-B14F-4D97-AF65-F5344CB8AC3E}">
        <p14:creationId xmlns:p14="http://schemas.microsoft.com/office/powerpoint/2010/main" val="3791597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E41824-64D8-465B-8971-DA08554A088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2479DA-8201-48CC-960E-3ACA849E57ED}"/>
                  </a:ext>
                </a:extLst>
              </p:cNvPr>
              <p:cNvSpPr txBox="1"/>
              <p:nvPr/>
            </p:nvSpPr>
            <p:spPr>
              <a:xfrm>
                <a:off x="298303" y="830330"/>
                <a:ext cx="5003800"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Another name for dissimilarity between two sites (or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Measured most simply as the number of unique species between two sites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Between site A and B</a:t>
                </a:r>
              </a:p>
              <a:p>
                <a:pPr marL="742950" lvl="1" indent="-285750">
                  <a:buFont typeface="Arial" panose="020B0604020202020204" pitchFamily="34" charset="0"/>
                  <a:buChar char="•"/>
                </a:pPr>
                <a:r>
                  <a:rPr lang="en-US" sz="2000" dirty="0"/>
                  <a:t>site A has 5 species that B does not have</a:t>
                </a:r>
              </a:p>
              <a:p>
                <a:pPr marL="742950" lvl="1" indent="-285750">
                  <a:buFont typeface="Arial" panose="020B0604020202020204" pitchFamily="34" charset="0"/>
                  <a:buChar char="•"/>
                </a:pPr>
                <a:r>
                  <a:rPr lang="en-US" sz="2000" dirty="0"/>
                  <a:t>site B has 3 species that A does not have</a:t>
                </a:r>
              </a:p>
              <a:p>
                <a:pPr marL="742950" lvl="1" indent="-285750">
                  <a:buFont typeface="Arial" panose="020B0604020202020204" pitchFamily="34" charset="0"/>
                  <a:buChar char="•"/>
                </a:pPr>
                <a:r>
                  <a:rPr lang="en-US" sz="2000" dirty="0"/>
                  <a:t>Beta diversity for sites A and B is 8</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𝛽</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r>
                          <a:rPr lang="en-US" sz="2000" b="0" i="1" smtClean="0">
                            <a:latin typeface="Cambria Math" panose="02040503050406030204" pitchFamily="18" charset="0"/>
                          </a:rPr>
                          <m:t>1 −</m:t>
                        </m:r>
                        <m:r>
                          <a:rPr lang="en-US" sz="2000" b="0" i="1" smtClean="0">
                            <a:latin typeface="Cambria Math" panose="02040503050406030204" pitchFamily="18" charset="0"/>
                          </a:rPr>
                          <m:t>𝑐</m:t>
                        </m:r>
                      </m:e>
                    </m:d>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2 −</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S1 = total # of species in Site 1</a:t>
                </a:r>
              </a:p>
              <a:p>
                <a:pPr marL="742950" lvl="1" indent="-285750">
                  <a:buFont typeface="Arial" panose="020B0604020202020204" pitchFamily="34" charset="0"/>
                  <a:buChar char="•"/>
                </a:pPr>
                <a:r>
                  <a:rPr lang="en-US" sz="2000" dirty="0"/>
                  <a:t>S2 = total # of species in Site 2</a:t>
                </a:r>
              </a:p>
              <a:p>
                <a:pPr marL="742950" lvl="1" indent="-285750">
                  <a:buFont typeface="Arial" panose="020B0604020202020204" pitchFamily="34" charset="0"/>
                  <a:buChar char="•"/>
                </a:pPr>
                <a:r>
                  <a:rPr lang="en-US" sz="2000" dirty="0"/>
                  <a:t>c = total # of species common to both</a:t>
                </a:r>
              </a:p>
              <a:p>
                <a:pPr marL="742950" lvl="1" indent="-285750">
                  <a:buFont typeface="Arial" panose="020B0604020202020204" pitchFamily="34" charset="0"/>
                  <a:buChar char="•"/>
                </a:pPr>
                <a:endParaRPr lang="en-US" sz="2000" dirty="0"/>
              </a:p>
            </p:txBody>
          </p:sp>
        </mc:Choice>
        <mc:Fallback xmlns="">
          <p:sp>
            <p:nvSpPr>
              <p:cNvPr id="4" name="TextBox 3">
                <a:extLst>
                  <a:ext uri="{FF2B5EF4-FFF2-40B4-BE49-F238E27FC236}">
                    <a16:creationId xmlns:a16="http://schemas.microsoft.com/office/drawing/2014/main" id="{CC2479DA-8201-48CC-960E-3ACA849E57ED}"/>
                  </a:ext>
                </a:extLst>
              </p:cNvPr>
              <p:cNvSpPr txBox="1">
                <a:spLocks noRot="1" noChangeAspect="1" noMove="1" noResize="1" noEditPoints="1" noAdjustHandles="1" noChangeArrowheads="1" noChangeShapeType="1" noTextEdit="1"/>
              </p:cNvSpPr>
              <p:nvPr/>
            </p:nvSpPr>
            <p:spPr>
              <a:xfrm>
                <a:off x="298303" y="830330"/>
                <a:ext cx="5003800" cy="5632311"/>
              </a:xfrm>
              <a:prstGeom prst="rect">
                <a:avLst/>
              </a:prstGeom>
              <a:blipFill>
                <a:blip r:embed="rId3"/>
                <a:stretch>
                  <a:fillRect l="-1096" t="-541"/>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80BDBE27-6814-48B5-9F8B-FDF623643F21}"/>
              </a:ext>
            </a:extLst>
          </p:cNvPr>
          <p:cNvPicPr>
            <a:picLocks noChangeAspect="1"/>
          </p:cNvPicPr>
          <p:nvPr/>
        </p:nvPicPr>
        <p:blipFill>
          <a:blip r:embed="rId4"/>
          <a:stretch>
            <a:fillRect/>
          </a:stretch>
        </p:blipFill>
        <p:spPr>
          <a:xfrm>
            <a:off x="5666280" y="942974"/>
            <a:ext cx="6525720" cy="5407025"/>
          </a:xfrm>
          <a:prstGeom prst="rect">
            <a:avLst/>
          </a:prstGeom>
        </p:spPr>
      </p:pic>
    </p:spTree>
    <p:extLst>
      <p:ext uri="{BB962C8B-B14F-4D97-AF65-F5344CB8AC3E}">
        <p14:creationId xmlns:p14="http://schemas.microsoft.com/office/powerpoint/2010/main" val="95148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E2BA4-8712-4DE4-9CA0-D27CC746905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B6A03C-649C-4E41-8AEB-A347DC9781C9}"/>
              </a:ext>
            </a:extLst>
          </p:cNvPr>
          <p:cNvSpPr txBox="1"/>
          <p:nvPr/>
        </p:nvSpPr>
        <p:spPr>
          <a:xfrm>
            <a:off x="266404" y="1393855"/>
            <a:ext cx="1144004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similarity and dissimilarity metrics exist to calculate beta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indices</a:t>
            </a:r>
          </a:p>
          <a:p>
            <a:pPr marL="742950" lvl="1" indent="-285750">
              <a:buFont typeface="Arial" panose="020B0604020202020204" pitchFamily="34" charset="0"/>
              <a:buChar char="•"/>
            </a:pPr>
            <a:r>
              <a:rPr lang="en-US" sz="2400" dirty="0"/>
              <a:t>Bray-Curtis</a:t>
            </a:r>
          </a:p>
          <a:p>
            <a:pPr marL="742950" lvl="1" indent="-285750">
              <a:buFont typeface="Arial" panose="020B0604020202020204" pitchFamily="34" charset="0"/>
              <a:buChar char="•"/>
            </a:pPr>
            <a:r>
              <a:rPr lang="en-US" sz="2400" dirty="0"/>
              <a:t>Jaccard index</a:t>
            </a:r>
          </a:p>
          <a:p>
            <a:pPr marL="742950" lvl="1" indent="-285750">
              <a:buFont typeface="Arial" panose="020B0604020202020204" pitchFamily="34" charset="0"/>
              <a:buChar char="•"/>
            </a:pPr>
            <a:r>
              <a:rPr lang="en-US" sz="2400" dirty="0"/>
              <a:t>Aitchison distance</a:t>
            </a:r>
          </a:p>
          <a:p>
            <a:pPr marL="742950" lvl="1" indent="-285750">
              <a:buFont typeface="Arial" panose="020B0604020202020204" pitchFamily="34" charset="0"/>
              <a:buChar char="•"/>
            </a:pPr>
            <a:r>
              <a:rPr lang="en-US" sz="2400" dirty="0"/>
              <a:t>Sorenson similarity</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Each emphasizes different aspects</a:t>
            </a:r>
          </a:p>
        </p:txBody>
      </p:sp>
    </p:spTree>
    <p:extLst>
      <p:ext uri="{BB962C8B-B14F-4D97-AF65-F5344CB8AC3E}">
        <p14:creationId xmlns:p14="http://schemas.microsoft.com/office/powerpoint/2010/main" val="140670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9F3A1-29DD-40D1-8109-28D0B0307BB3}"/>
              </a:ext>
            </a:extLst>
          </p:cNvPr>
          <p:cNvSpPr txBox="1"/>
          <p:nvPr/>
        </p:nvSpPr>
        <p:spPr>
          <a:xfrm>
            <a:off x="3310622" y="0"/>
            <a:ext cx="557075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Bray-Curtis Dissimilarity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8A2A68-09D2-43B3-8D31-D56C5EB60017}"/>
                  </a:ext>
                </a:extLst>
              </p:cNvPr>
              <p:cNvSpPr txBox="1"/>
              <p:nvPr/>
            </p:nvSpPr>
            <p:spPr>
              <a:xfrm>
                <a:off x="499731" y="1137683"/>
                <a:ext cx="3848426" cy="13054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𝐵𝐶</m:t>
                          </m:r>
                        </m:e>
                        <m:sub>
                          <m:r>
                            <a:rPr lang="en-US" sz="3600" b="0" i="1" smtClean="0">
                              <a:latin typeface="Cambria Math" panose="02040503050406030204" pitchFamily="18" charset="0"/>
                            </a:rPr>
                            <m:t>𝑖𝑗</m:t>
                          </m:r>
                        </m:sub>
                      </m:sSub>
                      <m:r>
                        <a:rPr lang="en-US" sz="3600" b="0" i="1" smtClean="0">
                          <a:latin typeface="Cambria Math" panose="02040503050406030204" pitchFamily="18" charset="0"/>
                        </a:rPr>
                        <m:t>=</m:t>
                      </m:r>
                      <m:r>
                        <a:rPr lang="en-US" sz="3600" b="0" i="0"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𝑖𝑗</m:t>
                              </m:r>
                            </m:sub>
                          </m:sSub>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𝑗</m:t>
                              </m:r>
                            </m:sub>
                          </m:sSub>
                        </m:den>
                      </m:f>
                    </m:oMath>
                  </m:oMathPara>
                </a14:m>
                <a:endParaRPr lang="LID4096" sz="3600" dirty="0"/>
              </a:p>
            </p:txBody>
          </p:sp>
        </mc:Choice>
        <mc:Fallback xmlns="">
          <p:sp>
            <p:nvSpPr>
              <p:cNvPr id="3" name="TextBox 2">
                <a:extLst>
                  <a:ext uri="{FF2B5EF4-FFF2-40B4-BE49-F238E27FC236}">
                    <a16:creationId xmlns:a16="http://schemas.microsoft.com/office/drawing/2014/main" id="{FB8A2A68-09D2-43B3-8D31-D56C5EB60017}"/>
                  </a:ext>
                </a:extLst>
              </p:cNvPr>
              <p:cNvSpPr txBox="1">
                <a:spLocks noRot="1" noChangeAspect="1" noMove="1" noResize="1" noEditPoints="1" noAdjustHandles="1" noChangeArrowheads="1" noChangeShapeType="1" noTextEdit="1"/>
              </p:cNvSpPr>
              <p:nvPr/>
            </p:nvSpPr>
            <p:spPr>
              <a:xfrm>
                <a:off x="499731" y="1137683"/>
                <a:ext cx="3848426" cy="1305422"/>
              </a:xfrm>
              <a:prstGeom prst="rect">
                <a:avLst/>
              </a:prstGeom>
              <a:blipFill>
                <a:blip r:embed="rId3"/>
                <a:stretch>
                  <a:fillRect/>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00AA26F0-C80C-450F-A5E1-8E2F8B0DFB98}"/>
              </a:ext>
            </a:extLst>
          </p:cNvPr>
          <p:cNvPicPr>
            <a:picLocks noChangeAspect="1"/>
          </p:cNvPicPr>
          <p:nvPr/>
        </p:nvPicPr>
        <p:blipFill>
          <a:blip r:embed="rId4"/>
          <a:stretch>
            <a:fillRect/>
          </a:stretch>
        </p:blipFill>
        <p:spPr>
          <a:xfrm>
            <a:off x="257818" y="2625378"/>
            <a:ext cx="6811326" cy="1267002"/>
          </a:xfrm>
          <a:prstGeom prst="rect">
            <a:avLst/>
          </a:prstGeom>
        </p:spPr>
      </p:pic>
      <p:sp>
        <p:nvSpPr>
          <p:cNvPr id="7" name="TextBox 6">
            <a:extLst>
              <a:ext uri="{FF2B5EF4-FFF2-40B4-BE49-F238E27FC236}">
                <a16:creationId xmlns:a16="http://schemas.microsoft.com/office/drawing/2014/main" id="{972DC853-CBE6-44A3-BC4D-DB2A3F70008B}"/>
              </a:ext>
            </a:extLst>
          </p:cNvPr>
          <p:cNvSpPr txBox="1"/>
          <p:nvPr/>
        </p:nvSpPr>
        <p:spPr>
          <a:xfrm>
            <a:off x="350875" y="4133473"/>
            <a:ext cx="656941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ranges between 0 and 1</a:t>
            </a:r>
          </a:p>
          <a:p>
            <a:pPr marL="742950" lvl="1" indent="-285750">
              <a:buFont typeface="Arial" panose="020B0604020202020204" pitchFamily="34" charset="0"/>
              <a:buChar char="•"/>
            </a:pPr>
            <a:r>
              <a:rPr lang="en-US" sz="2000" dirty="0"/>
              <a:t>0 indicates that two sites share the exact same number of species</a:t>
            </a:r>
          </a:p>
          <a:p>
            <a:pPr marL="742950" lvl="1" indent="-285750">
              <a:buFont typeface="Arial" panose="020B0604020202020204" pitchFamily="34" charset="0"/>
              <a:buChar char="•"/>
            </a:pPr>
            <a:r>
              <a:rPr lang="en-US" sz="2000" dirty="0"/>
              <a:t>1 indicates that the two sites are completely dissimilar</a:t>
            </a:r>
            <a:endParaRPr lang="LID4096" sz="2000" dirty="0"/>
          </a:p>
        </p:txBody>
      </p:sp>
      <p:pic>
        <p:nvPicPr>
          <p:cNvPr id="8" name="Picture 7">
            <a:extLst>
              <a:ext uri="{FF2B5EF4-FFF2-40B4-BE49-F238E27FC236}">
                <a16:creationId xmlns:a16="http://schemas.microsoft.com/office/drawing/2014/main" id="{6808AAAF-A249-41A0-A6ED-BE1910709F6B}"/>
              </a:ext>
            </a:extLst>
          </p:cNvPr>
          <p:cNvPicPr>
            <a:picLocks noChangeAspect="1"/>
          </p:cNvPicPr>
          <p:nvPr/>
        </p:nvPicPr>
        <p:blipFill>
          <a:blip r:embed="rId5"/>
          <a:stretch>
            <a:fillRect/>
          </a:stretch>
        </p:blipFill>
        <p:spPr>
          <a:xfrm>
            <a:off x="7062679" y="646330"/>
            <a:ext cx="4858436" cy="1305421"/>
          </a:xfrm>
          <a:prstGeom prst="rect">
            <a:avLst/>
          </a:prstGeom>
        </p:spPr>
      </p:pic>
      <p:pic>
        <p:nvPicPr>
          <p:cNvPr id="9" name="Picture 8">
            <a:extLst>
              <a:ext uri="{FF2B5EF4-FFF2-40B4-BE49-F238E27FC236}">
                <a16:creationId xmlns:a16="http://schemas.microsoft.com/office/drawing/2014/main" id="{D23FB265-C283-41B9-88FA-0DC86A557548}"/>
              </a:ext>
            </a:extLst>
          </p:cNvPr>
          <p:cNvPicPr>
            <a:picLocks noChangeAspect="1"/>
          </p:cNvPicPr>
          <p:nvPr/>
        </p:nvPicPr>
        <p:blipFill>
          <a:blip r:embed="rId6"/>
          <a:stretch>
            <a:fillRect/>
          </a:stretch>
        </p:blipFill>
        <p:spPr>
          <a:xfrm>
            <a:off x="7135098" y="1960245"/>
            <a:ext cx="4775384" cy="1305421"/>
          </a:xfrm>
          <a:prstGeom prst="rect">
            <a:avLst/>
          </a:prstGeom>
        </p:spPr>
      </p:pic>
      <p:pic>
        <p:nvPicPr>
          <p:cNvPr id="10" name="Picture 9">
            <a:extLst>
              <a:ext uri="{FF2B5EF4-FFF2-40B4-BE49-F238E27FC236}">
                <a16:creationId xmlns:a16="http://schemas.microsoft.com/office/drawing/2014/main" id="{B0CA18B2-2856-4281-818B-E55CD25FE442}"/>
              </a:ext>
            </a:extLst>
          </p:cNvPr>
          <p:cNvPicPr>
            <a:picLocks noChangeAspect="1"/>
          </p:cNvPicPr>
          <p:nvPr/>
        </p:nvPicPr>
        <p:blipFill>
          <a:blip r:embed="rId7"/>
          <a:stretch>
            <a:fillRect/>
          </a:stretch>
        </p:blipFill>
        <p:spPr>
          <a:xfrm>
            <a:off x="8316138" y="3211247"/>
            <a:ext cx="2619741" cy="1362265"/>
          </a:xfrm>
          <a:prstGeom prst="rect">
            <a:avLst/>
          </a:prstGeom>
        </p:spPr>
      </p:pic>
      <p:pic>
        <p:nvPicPr>
          <p:cNvPr id="11" name="Picture 10">
            <a:extLst>
              <a:ext uri="{FF2B5EF4-FFF2-40B4-BE49-F238E27FC236}">
                <a16:creationId xmlns:a16="http://schemas.microsoft.com/office/drawing/2014/main" id="{8ABF1D6A-4CC3-43D4-A863-0EEEEB69795B}"/>
              </a:ext>
            </a:extLst>
          </p:cNvPr>
          <p:cNvPicPr>
            <a:picLocks noChangeAspect="1"/>
          </p:cNvPicPr>
          <p:nvPr/>
        </p:nvPicPr>
        <p:blipFill>
          <a:blip r:embed="rId8"/>
          <a:stretch>
            <a:fillRect/>
          </a:stretch>
        </p:blipFill>
        <p:spPr>
          <a:xfrm>
            <a:off x="8135137" y="4567039"/>
            <a:ext cx="2981741" cy="1257475"/>
          </a:xfrm>
          <a:prstGeom prst="rect">
            <a:avLst/>
          </a:prstGeom>
        </p:spPr>
      </p:pic>
    </p:spTree>
    <p:extLst>
      <p:ext uri="{BB962C8B-B14F-4D97-AF65-F5344CB8AC3E}">
        <p14:creationId xmlns:p14="http://schemas.microsoft.com/office/powerpoint/2010/main" val="203498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4464784" y="86497"/>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Jaccard Index</a:t>
            </a:r>
            <a:endParaRPr lang="LID4096" sz="36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248757-7432-4576-9FC1-385DA4154A66}"/>
              </a:ext>
            </a:extLst>
          </p:cNvPr>
          <p:cNvPicPr>
            <a:picLocks noChangeAspect="1"/>
          </p:cNvPicPr>
          <p:nvPr/>
        </p:nvPicPr>
        <p:blipFill rotWithShape="1">
          <a:blip r:embed="rId3"/>
          <a:srcRect l="8694" r="7327"/>
          <a:stretch/>
        </p:blipFill>
        <p:spPr>
          <a:xfrm>
            <a:off x="7570381" y="759410"/>
            <a:ext cx="4136066" cy="1743318"/>
          </a:xfrm>
          <a:prstGeom prst="rect">
            <a:avLst/>
          </a:prstGeom>
        </p:spPr>
      </p:pic>
      <p:pic>
        <p:nvPicPr>
          <p:cNvPr id="3" name="Picture 2">
            <a:extLst>
              <a:ext uri="{FF2B5EF4-FFF2-40B4-BE49-F238E27FC236}">
                <a16:creationId xmlns:a16="http://schemas.microsoft.com/office/drawing/2014/main" id="{33FE1F05-6FBA-4B8E-93E6-A0C0C1DCC528}"/>
              </a:ext>
            </a:extLst>
          </p:cNvPr>
          <p:cNvPicPr>
            <a:picLocks noChangeAspect="1"/>
          </p:cNvPicPr>
          <p:nvPr/>
        </p:nvPicPr>
        <p:blipFill>
          <a:blip r:embed="rId4"/>
          <a:stretch>
            <a:fillRect/>
          </a:stretch>
        </p:blipFill>
        <p:spPr>
          <a:xfrm>
            <a:off x="2709493" y="2289717"/>
            <a:ext cx="6278563" cy="4131112"/>
          </a:xfrm>
          <a:prstGeom prst="rect">
            <a:avLst/>
          </a:prstGeom>
        </p:spPr>
      </p:pic>
      <p:sp>
        <p:nvSpPr>
          <p:cNvPr id="4" name="TextBox 3">
            <a:extLst>
              <a:ext uri="{FF2B5EF4-FFF2-40B4-BE49-F238E27FC236}">
                <a16:creationId xmlns:a16="http://schemas.microsoft.com/office/drawing/2014/main" id="{1E185C34-9357-4F31-8DAC-A44039648720}"/>
              </a:ext>
            </a:extLst>
          </p:cNvPr>
          <p:cNvSpPr txBox="1"/>
          <p:nvPr/>
        </p:nvSpPr>
        <p:spPr>
          <a:xfrm>
            <a:off x="406400" y="1134139"/>
            <a:ext cx="56896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Jaccard is the percent of taxa not shared by two samples (A+B/union in the diagram below)</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Does not take into account abundances, only presence and absences</a:t>
            </a:r>
            <a:endParaRPr lang="LID4096" sz="2000" dirty="0"/>
          </a:p>
        </p:txBody>
      </p:sp>
    </p:spTree>
    <p:extLst>
      <p:ext uri="{BB962C8B-B14F-4D97-AF65-F5344CB8AC3E}">
        <p14:creationId xmlns:p14="http://schemas.microsoft.com/office/powerpoint/2010/main" val="203732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54A0-ED05-405B-BF05-08A25A4981CC}"/>
              </a:ext>
            </a:extLst>
          </p:cNvPr>
          <p:cNvSpPr>
            <a:spLocks noGrp="1"/>
          </p:cNvSpPr>
          <p:nvPr>
            <p:ph type="title"/>
          </p:nvPr>
        </p:nvSpPr>
        <p:spPr/>
        <p:txBody>
          <a:bodyPr/>
          <a:lstStyle/>
          <a:p>
            <a:r>
              <a:rPr lang="en-US" dirty="0"/>
              <a:t>What is biodiversity?</a:t>
            </a:r>
            <a:endParaRPr lang="LID4096" dirty="0"/>
          </a:p>
        </p:txBody>
      </p:sp>
      <p:sp>
        <p:nvSpPr>
          <p:cNvPr id="3" name="Content Placeholder 2">
            <a:extLst>
              <a:ext uri="{FF2B5EF4-FFF2-40B4-BE49-F238E27FC236}">
                <a16:creationId xmlns:a16="http://schemas.microsoft.com/office/drawing/2014/main" id="{A27E6C06-8655-4A22-B3DE-278D1EE056B1}"/>
              </a:ext>
            </a:extLst>
          </p:cNvPr>
          <p:cNvSpPr>
            <a:spLocks noGrp="1"/>
          </p:cNvSpPr>
          <p:nvPr>
            <p:ph idx="1"/>
          </p:nvPr>
        </p:nvSpPr>
        <p:spPr>
          <a:xfrm>
            <a:off x="838200" y="1825625"/>
            <a:ext cx="4978400" cy="612775"/>
          </a:xfrm>
        </p:spPr>
        <p:txBody>
          <a:bodyPr/>
          <a:lstStyle/>
          <a:p>
            <a:pPr marL="0" indent="0">
              <a:buNone/>
            </a:pPr>
            <a:r>
              <a:rPr lang="en-US" dirty="0"/>
              <a:t>UN definition:  </a:t>
            </a:r>
            <a:endParaRPr lang="LID4096" dirty="0"/>
          </a:p>
        </p:txBody>
      </p:sp>
      <p:pic>
        <p:nvPicPr>
          <p:cNvPr id="5" name="Picture 4">
            <a:extLst>
              <a:ext uri="{FF2B5EF4-FFF2-40B4-BE49-F238E27FC236}">
                <a16:creationId xmlns:a16="http://schemas.microsoft.com/office/drawing/2014/main" id="{FA512F33-FB73-41A2-9D66-3FBC4B859D48}"/>
              </a:ext>
            </a:extLst>
          </p:cNvPr>
          <p:cNvPicPr>
            <a:picLocks noChangeAspect="1"/>
          </p:cNvPicPr>
          <p:nvPr/>
        </p:nvPicPr>
        <p:blipFill>
          <a:blip r:embed="rId3"/>
          <a:stretch>
            <a:fillRect/>
          </a:stretch>
        </p:blipFill>
        <p:spPr>
          <a:xfrm>
            <a:off x="6804024" y="447675"/>
            <a:ext cx="5229225" cy="5229225"/>
          </a:xfrm>
          <a:prstGeom prst="rect">
            <a:avLst/>
          </a:prstGeom>
        </p:spPr>
      </p:pic>
      <p:sp>
        <p:nvSpPr>
          <p:cNvPr id="6" name="TextBox 5">
            <a:extLst>
              <a:ext uri="{FF2B5EF4-FFF2-40B4-BE49-F238E27FC236}">
                <a16:creationId xmlns:a16="http://schemas.microsoft.com/office/drawing/2014/main" id="{55954F2E-928F-4F61-B2FC-9DAAC7D3B816}"/>
              </a:ext>
            </a:extLst>
          </p:cNvPr>
          <p:cNvSpPr txBox="1"/>
          <p:nvPr/>
        </p:nvSpPr>
        <p:spPr>
          <a:xfrm>
            <a:off x="838200" y="2573337"/>
            <a:ext cx="5715000" cy="2677656"/>
          </a:xfrm>
          <a:prstGeom prst="rect">
            <a:avLst/>
          </a:prstGeom>
          <a:noFill/>
        </p:spPr>
        <p:txBody>
          <a:bodyPr wrap="square" rtlCol="0">
            <a:spAutoFit/>
          </a:bodyPr>
          <a:lstStyle/>
          <a:p>
            <a:r>
              <a:rPr lang="en-US" sz="2800" dirty="0"/>
              <a:t>Biodiversity is the variety of life on Earth, it includes all organisms, species, and populations; the  genetic variation among these; and their complex assemblages of communities and ecosystems.</a:t>
            </a:r>
            <a:endParaRPr lang="LID4096" sz="2800" dirty="0"/>
          </a:p>
        </p:txBody>
      </p:sp>
    </p:spTree>
    <p:extLst>
      <p:ext uri="{BB962C8B-B14F-4D97-AF65-F5344CB8AC3E}">
        <p14:creationId xmlns:p14="http://schemas.microsoft.com/office/powerpoint/2010/main" val="90932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19B0F-4452-451E-8358-548BE3EE52E9}"/>
              </a:ext>
            </a:extLst>
          </p:cNvPr>
          <p:cNvSpPr txBox="1"/>
          <p:nvPr/>
        </p:nvSpPr>
        <p:spPr>
          <a:xfrm>
            <a:off x="2707893" y="0"/>
            <a:ext cx="677621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 – (dis)similarity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B16C62C-3A40-41D9-A725-8CC79C9D50A1}"/>
              </a:ext>
            </a:extLst>
          </p:cNvPr>
          <p:cNvSpPr txBox="1"/>
          <p:nvPr/>
        </p:nvSpPr>
        <p:spPr>
          <a:xfrm>
            <a:off x="255772" y="1308795"/>
            <a:ext cx="11440041" cy="3785652"/>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How is this calculated when there are a lot of sites?</a:t>
            </a:r>
          </a:p>
          <a:p>
            <a:pPr marL="742950" lvl="1" indent="-285750">
              <a:buFont typeface="Arial" panose="020B0604020202020204" pitchFamily="34" charset="0"/>
              <a:buChar char="•"/>
            </a:pPr>
            <a:r>
              <a:rPr lang="en-US" sz="2400" dirty="0"/>
              <a:t>Generate a (dis)similarity matrix that contains for each site (rows) the dissimilarity to every other site (columns)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To understand these complex pairwise relationships, we reduce the dimensionality</a:t>
            </a:r>
          </a:p>
          <a:p>
            <a:pPr marL="1200150" lvl="2" indent="-285750">
              <a:buFont typeface="Arial" panose="020B0604020202020204" pitchFamily="34" charset="0"/>
              <a:buChar char="•"/>
            </a:pPr>
            <a:r>
              <a:rPr lang="en-US" sz="2400" dirty="0"/>
              <a:t>So instead of a 100x100 matrix if we have 100 sites (</a:t>
            </a:r>
            <a:r>
              <a:rPr lang="en-US" sz="2400" dirty="0">
                <a:sym typeface="Wingdings" panose="05000000000000000000" pitchFamily="2" charset="2"/>
              </a:rPr>
              <a:t> 100 dimensions)</a:t>
            </a:r>
            <a:r>
              <a:rPr lang="en-US" sz="2400" dirty="0"/>
              <a:t>, we collapse this to two dimensions and use ordination techniques to visualize site similarity </a:t>
            </a:r>
          </a:p>
          <a:p>
            <a:pPr marL="1200150" lvl="2" indent="-285750">
              <a:buFont typeface="Arial" panose="020B0604020202020204" pitchFamily="34" charset="0"/>
              <a:buChar char="•"/>
            </a:pPr>
            <a:r>
              <a:rPr lang="en-US" sz="2400" dirty="0"/>
              <a:t>There are also many different ordination techniques</a:t>
            </a:r>
          </a:p>
        </p:txBody>
      </p:sp>
    </p:spTree>
    <p:extLst>
      <p:ext uri="{BB962C8B-B14F-4D97-AF65-F5344CB8AC3E}">
        <p14:creationId xmlns:p14="http://schemas.microsoft.com/office/powerpoint/2010/main" val="2449832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EA2C8-B8D0-45B1-B0D6-D3C8E014D285}"/>
              </a:ext>
            </a:extLst>
          </p:cNvPr>
          <p:cNvPicPr>
            <a:picLocks noChangeAspect="1"/>
          </p:cNvPicPr>
          <p:nvPr/>
        </p:nvPicPr>
        <p:blipFill>
          <a:blip r:embed="rId2"/>
          <a:stretch>
            <a:fillRect/>
          </a:stretch>
        </p:blipFill>
        <p:spPr>
          <a:xfrm>
            <a:off x="1463083" y="1254642"/>
            <a:ext cx="9793503" cy="4032619"/>
          </a:xfrm>
          <a:prstGeom prst="rect">
            <a:avLst/>
          </a:prstGeom>
        </p:spPr>
      </p:pic>
      <p:sp>
        <p:nvSpPr>
          <p:cNvPr id="3" name="TextBox 2">
            <a:extLst>
              <a:ext uri="{FF2B5EF4-FFF2-40B4-BE49-F238E27FC236}">
                <a16:creationId xmlns:a16="http://schemas.microsoft.com/office/drawing/2014/main" id="{94823D22-8654-4A72-81E8-3A2BC72F84D3}"/>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57FF06-ACEA-4A0F-8495-659B9ECBA66C}"/>
              </a:ext>
            </a:extLst>
          </p:cNvPr>
          <p:cNvSpPr txBox="1"/>
          <p:nvPr/>
        </p:nvSpPr>
        <p:spPr>
          <a:xfrm>
            <a:off x="10144125" y="6368903"/>
            <a:ext cx="1985159" cy="369332"/>
          </a:xfrm>
          <a:prstGeom prst="rect">
            <a:avLst/>
          </a:prstGeom>
          <a:noFill/>
        </p:spPr>
        <p:txBody>
          <a:bodyPr wrap="none" rtlCol="0">
            <a:spAutoFit/>
          </a:bodyPr>
          <a:lstStyle/>
          <a:p>
            <a:r>
              <a:rPr lang="en-US" dirty="0" err="1"/>
              <a:t>Kasanke</a:t>
            </a:r>
            <a:r>
              <a:rPr lang="en-US" dirty="0"/>
              <a:t> et al. 2020</a:t>
            </a:r>
            <a:endParaRPr lang="LID4096" dirty="0"/>
          </a:p>
        </p:txBody>
      </p:sp>
    </p:spTree>
    <p:extLst>
      <p:ext uri="{BB962C8B-B14F-4D97-AF65-F5344CB8AC3E}">
        <p14:creationId xmlns:p14="http://schemas.microsoft.com/office/powerpoint/2010/main" val="31549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1938992"/>
          </a:xfrm>
          <a:prstGeom prst="rect">
            <a:avLst/>
          </a:prstGeom>
          <a:noFill/>
        </p:spPr>
        <p:txBody>
          <a:bodyPr wrap="square" rtlCol="0">
            <a:spAutoFit/>
          </a:bodyPr>
          <a:lstStyle/>
          <a:p>
            <a:r>
              <a:rPr lang="en-US" sz="4000" dirty="0"/>
              <a:t>No more manual calculations, it’s time for R!</a:t>
            </a:r>
          </a:p>
          <a:p>
            <a:endParaRPr lang="en-US" sz="4000" dirty="0"/>
          </a:p>
          <a:p>
            <a:r>
              <a:rPr lang="en-US" sz="4000" dirty="0"/>
              <a:t>Measuring Biodiversity </a:t>
            </a:r>
            <a:r>
              <a:rPr lang="en-US" sz="4000" dirty="0" err="1"/>
              <a:t>Tutorial.R</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39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DA562-11EC-4725-B20C-578FA3F6F05A}"/>
              </a:ext>
            </a:extLst>
          </p:cNvPr>
          <p:cNvPicPr>
            <a:picLocks noChangeAspect="1"/>
          </p:cNvPicPr>
          <p:nvPr/>
        </p:nvPicPr>
        <p:blipFill rotWithShape="1">
          <a:blip r:embed="rId3"/>
          <a:srcRect b="86203"/>
          <a:stretch/>
        </p:blipFill>
        <p:spPr>
          <a:xfrm>
            <a:off x="227579" y="5274890"/>
            <a:ext cx="6424613" cy="859972"/>
          </a:xfrm>
          <a:prstGeom prst="rect">
            <a:avLst/>
          </a:prstGeom>
        </p:spPr>
      </p:pic>
      <p:pic>
        <p:nvPicPr>
          <p:cNvPr id="3" name="Picture 2">
            <a:extLst>
              <a:ext uri="{FF2B5EF4-FFF2-40B4-BE49-F238E27FC236}">
                <a16:creationId xmlns:a16="http://schemas.microsoft.com/office/drawing/2014/main" id="{23999BBC-B9ED-4AF4-8CCC-A69AC69081BA}"/>
              </a:ext>
            </a:extLst>
          </p:cNvPr>
          <p:cNvPicPr>
            <a:picLocks noChangeAspect="1"/>
          </p:cNvPicPr>
          <p:nvPr/>
        </p:nvPicPr>
        <p:blipFill rotWithShape="1">
          <a:blip r:embed="rId3"/>
          <a:srcRect l="19671" t="17291"/>
          <a:stretch/>
        </p:blipFill>
        <p:spPr>
          <a:xfrm>
            <a:off x="1491342" y="119742"/>
            <a:ext cx="5160850" cy="5155148"/>
          </a:xfrm>
          <a:prstGeom prst="rect">
            <a:avLst/>
          </a:prstGeom>
        </p:spPr>
      </p:pic>
      <p:pic>
        <p:nvPicPr>
          <p:cNvPr id="4" name="Picture 3">
            <a:extLst>
              <a:ext uri="{FF2B5EF4-FFF2-40B4-BE49-F238E27FC236}">
                <a16:creationId xmlns:a16="http://schemas.microsoft.com/office/drawing/2014/main" id="{CFB769F0-1776-45B0-9661-E28999D4950D}"/>
              </a:ext>
            </a:extLst>
          </p:cNvPr>
          <p:cNvPicPr>
            <a:picLocks noChangeAspect="1"/>
          </p:cNvPicPr>
          <p:nvPr/>
        </p:nvPicPr>
        <p:blipFill>
          <a:blip r:embed="rId4"/>
          <a:stretch>
            <a:fillRect/>
          </a:stretch>
        </p:blipFill>
        <p:spPr>
          <a:xfrm>
            <a:off x="6652192" y="1670276"/>
            <a:ext cx="6076950" cy="4562475"/>
          </a:xfrm>
          <a:prstGeom prst="rect">
            <a:avLst/>
          </a:prstGeom>
        </p:spPr>
      </p:pic>
      <p:sp>
        <p:nvSpPr>
          <p:cNvPr id="5" name="TextBox 4">
            <a:extLst>
              <a:ext uri="{FF2B5EF4-FFF2-40B4-BE49-F238E27FC236}">
                <a16:creationId xmlns:a16="http://schemas.microsoft.com/office/drawing/2014/main" id="{0ADE5BF0-5CBE-40B1-894A-8AEEDC3E42F7}"/>
              </a:ext>
            </a:extLst>
          </p:cNvPr>
          <p:cNvSpPr txBox="1"/>
          <p:nvPr/>
        </p:nvSpPr>
        <p:spPr>
          <a:xfrm>
            <a:off x="3597047" y="0"/>
            <a:ext cx="499790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Evenness v. Richness</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42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F8451-C62A-4AFE-8CD2-91108E8F81A7}"/>
              </a:ext>
            </a:extLst>
          </p:cNvPr>
          <p:cNvPicPr>
            <a:picLocks noChangeAspect="1"/>
          </p:cNvPicPr>
          <p:nvPr/>
        </p:nvPicPr>
        <p:blipFill rotWithShape="1">
          <a:blip r:embed="rId2"/>
          <a:srcRect l="12239" t="48979" r="11292" b="9677"/>
          <a:stretch/>
        </p:blipFill>
        <p:spPr>
          <a:xfrm>
            <a:off x="2732566" y="1158950"/>
            <a:ext cx="10090299" cy="7060018"/>
          </a:xfrm>
          <a:prstGeom prst="rect">
            <a:avLst/>
          </a:prstGeom>
        </p:spPr>
      </p:pic>
    </p:spTree>
    <p:extLst>
      <p:ext uri="{BB962C8B-B14F-4D97-AF65-F5344CB8AC3E}">
        <p14:creationId xmlns:p14="http://schemas.microsoft.com/office/powerpoint/2010/main" val="242927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1123B-539C-43C9-BCC3-A508DEF3004F}"/>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121677-03AC-478E-9823-F7C4D760FC7F}"/>
              </a:ext>
            </a:extLst>
          </p:cNvPr>
          <p:cNvPicPr>
            <a:picLocks noChangeAspect="1"/>
          </p:cNvPicPr>
          <p:nvPr/>
        </p:nvPicPr>
        <p:blipFill rotWithShape="1">
          <a:blip r:embed="rId3">
            <a:clrChange>
              <a:clrFrom>
                <a:srgbClr val="F7F7F7"/>
              </a:clrFrom>
              <a:clrTo>
                <a:srgbClr val="F7F7F7">
                  <a:alpha val="0"/>
                </a:srgbClr>
              </a:clrTo>
            </a:clrChange>
          </a:blip>
          <a:srcRect b="26278"/>
          <a:stretch/>
        </p:blipFill>
        <p:spPr>
          <a:xfrm>
            <a:off x="1582321" y="646331"/>
            <a:ext cx="8120479" cy="6012929"/>
          </a:xfrm>
          <a:prstGeom prst="rect">
            <a:avLst/>
          </a:prstGeom>
        </p:spPr>
      </p:pic>
    </p:spTree>
    <p:extLst>
      <p:ext uri="{BB962C8B-B14F-4D97-AF65-F5344CB8AC3E}">
        <p14:creationId xmlns:p14="http://schemas.microsoft.com/office/powerpoint/2010/main" val="181744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4406900"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Rectangle 7">
            <a:extLst>
              <a:ext uri="{FF2B5EF4-FFF2-40B4-BE49-F238E27FC236}">
                <a16:creationId xmlns:a16="http://schemas.microsoft.com/office/drawing/2014/main" id="{73C6BC8F-7BD6-4EFB-B305-34F8606F524D}"/>
              </a:ext>
            </a:extLst>
          </p:cNvPr>
          <p:cNvSpPr/>
          <p:nvPr/>
        </p:nvSpPr>
        <p:spPr>
          <a:xfrm>
            <a:off x="7824408"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Tree>
    <p:extLst>
      <p:ext uri="{BB962C8B-B14F-4D97-AF65-F5344CB8AC3E}">
        <p14:creationId xmlns:p14="http://schemas.microsoft.com/office/powerpoint/2010/main" val="392266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4FF2A-2B74-4E08-BEE5-B6B90E1C5B99}"/>
              </a:ext>
            </a:extLst>
          </p:cNvPr>
          <p:cNvPicPr>
            <a:picLocks noChangeAspect="1"/>
          </p:cNvPicPr>
          <p:nvPr/>
        </p:nvPicPr>
        <p:blipFill>
          <a:blip r:embed="rId3"/>
          <a:stretch>
            <a:fillRect/>
          </a:stretch>
        </p:blipFill>
        <p:spPr>
          <a:xfrm>
            <a:off x="5856514" y="800706"/>
            <a:ext cx="6191250" cy="5762625"/>
          </a:xfrm>
          <a:prstGeom prst="rect">
            <a:avLst/>
          </a:prstGeom>
        </p:spPr>
      </p:pic>
      <p:sp>
        <p:nvSpPr>
          <p:cNvPr id="3" name="TextBox 2">
            <a:extLst>
              <a:ext uri="{FF2B5EF4-FFF2-40B4-BE49-F238E27FC236}">
                <a16:creationId xmlns:a16="http://schemas.microsoft.com/office/drawing/2014/main" id="{2BADE1D8-2EB0-4DFF-893A-A32705B8FE74}"/>
              </a:ext>
            </a:extLst>
          </p:cNvPr>
          <p:cNvSpPr txBox="1"/>
          <p:nvPr/>
        </p:nvSpPr>
        <p:spPr>
          <a:xfrm>
            <a:off x="3802106" y="0"/>
            <a:ext cx="485261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Richness (S)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4DA6517-09B3-453E-A375-225723A002E6}"/>
              </a:ext>
            </a:extLst>
          </p:cNvPr>
          <p:cNvSpPr txBox="1"/>
          <p:nvPr/>
        </p:nvSpPr>
        <p:spPr>
          <a:xfrm>
            <a:off x="370702" y="1495168"/>
            <a:ext cx="590652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different species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Extremely common due to its simplicity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sensitive to differences in sampling effort since it weights all species equally independent of their relative abundances.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Rare species count equally to common species even though they are more likely to be undetected.</a:t>
            </a:r>
            <a:endParaRPr lang="LID4096" sz="2400" dirty="0"/>
          </a:p>
        </p:txBody>
      </p:sp>
    </p:spTree>
    <p:extLst>
      <p:ext uri="{BB962C8B-B14F-4D97-AF65-F5344CB8AC3E}">
        <p14:creationId xmlns:p14="http://schemas.microsoft.com/office/powerpoint/2010/main" val="241743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C91EB-A106-40DA-9494-4D8CAF3BE9BF}"/>
              </a:ext>
            </a:extLst>
          </p:cNvPr>
          <p:cNvSpPr txBox="1"/>
          <p:nvPr/>
        </p:nvSpPr>
        <p:spPr>
          <a:xfrm>
            <a:off x="3682519" y="0"/>
            <a:ext cx="482696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Abundance (N and n)</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20D8707-03C0-4F93-A034-D6D281F3B0F7}"/>
              </a:ext>
            </a:extLst>
          </p:cNvPr>
          <p:cNvPicPr>
            <a:picLocks noChangeAspect="1"/>
          </p:cNvPicPr>
          <p:nvPr/>
        </p:nvPicPr>
        <p:blipFill>
          <a:blip r:embed="rId3"/>
          <a:stretch>
            <a:fillRect/>
          </a:stretch>
        </p:blipFill>
        <p:spPr>
          <a:xfrm>
            <a:off x="4543182" y="2717598"/>
            <a:ext cx="7278116" cy="3543795"/>
          </a:xfrm>
          <a:prstGeom prst="rect">
            <a:avLst/>
          </a:prstGeom>
        </p:spPr>
      </p:pic>
      <p:sp>
        <p:nvSpPr>
          <p:cNvPr id="5" name="TextBox 4">
            <a:extLst>
              <a:ext uri="{FF2B5EF4-FFF2-40B4-BE49-F238E27FC236}">
                <a16:creationId xmlns:a16="http://schemas.microsoft.com/office/drawing/2014/main" id="{3E63A86E-543A-4381-A62E-ECC2DB32CF7E}"/>
              </a:ext>
            </a:extLst>
          </p:cNvPr>
          <p:cNvSpPr txBox="1"/>
          <p:nvPr/>
        </p:nvSpPr>
        <p:spPr>
          <a:xfrm>
            <a:off x="370702" y="1495168"/>
            <a:ext cx="590652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individuals (or cover/biomass)</a:t>
            </a:r>
          </a:p>
          <a:p>
            <a:pPr marL="742950" lvl="1" indent="-285750">
              <a:buFont typeface="Arial" panose="020B0604020202020204" pitchFamily="34" charset="0"/>
              <a:buChar char="•"/>
            </a:pPr>
            <a:r>
              <a:rPr lang="en-US" sz="2400" dirty="0"/>
              <a:t>Of each species </a:t>
            </a:r>
            <a:r>
              <a:rPr lang="en-US" sz="2400" dirty="0">
                <a:sym typeface="Wingdings" panose="05000000000000000000" pitchFamily="2" charset="2"/>
              </a:rPr>
              <a:t> n</a:t>
            </a:r>
          </a:p>
          <a:p>
            <a:pPr marL="742950" lvl="1" indent="-285750">
              <a:buFont typeface="Arial" panose="020B0604020202020204" pitchFamily="34" charset="0"/>
              <a:buChar char="•"/>
            </a:pPr>
            <a:r>
              <a:rPr lang="en-US" sz="2400" dirty="0">
                <a:sym typeface="Wingdings" panose="05000000000000000000" pitchFamily="2" charset="2"/>
              </a:rPr>
              <a:t>Of all species  N</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Individuals vs. cover/biomass</a:t>
            </a:r>
          </a:p>
        </p:txBody>
      </p:sp>
    </p:spTree>
    <p:extLst>
      <p:ext uri="{BB962C8B-B14F-4D97-AF65-F5344CB8AC3E}">
        <p14:creationId xmlns:p14="http://schemas.microsoft.com/office/powerpoint/2010/main" val="48960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ADE1D8-2EB0-4DFF-893A-A32705B8FE74}"/>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8DC72-C6F4-49C6-96A0-7FE6E0C62002}"/>
              </a:ext>
            </a:extLst>
          </p:cNvPr>
          <p:cNvSpPr txBox="1"/>
          <p:nvPr/>
        </p:nvSpPr>
        <p:spPr>
          <a:xfrm>
            <a:off x="413657" y="1143000"/>
            <a:ext cx="10340459" cy="1477328"/>
          </a:xfrm>
          <a:prstGeom prst="rect">
            <a:avLst/>
          </a:prstGeom>
          <a:noFill/>
        </p:spPr>
        <p:txBody>
          <a:bodyPr wrap="none" rtlCol="0">
            <a:spAutoFit/>
          </a:bodyPr>
          <a:lstStyle/>
          <a:p>
            <a:pPr marL="285750" indent="-285750">
              <a:buFont typeface="Arial" panose="020B0604020202020204" pitchFamily="34" charset="0"/>
              <a:buChar char="•"/>
            </a:pPr>
            <a:r>
              <a:rPr lang="en-US" dirty="0"/>
              <a:t>A measure of the number of individuals of a species in relation to the total number of species in an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Essentially a measure of distribution – are the number of individuals evenly spread?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evenness values indicate similar numbers of individuals of each species. </a:t>
            </a:r>
          </a:p>
        </p:txBody>
      </p:sp>
      <p:pic>
        <p:nvPicPr>
          <p:cNvPr id="5" name="Picture 4">
            <a:extLst>
              <a:ext uri="{FF2B5EF4-FFF2-40B4-BE49-F238E27FC236}">
                <a16:creationId xmlns:a16="http://schemas.microsoft.com/office/drawing/2014/main" id="{54B1D24F-354A-4ED5-8486-CEDBC393A352}"/>
              </a:ext>
            </a:extLst>
          </p:cNvPr>
          <p:cNvPicPr>
            <a:picLocks noChangeAspect="1"/>
          </p:cNvPicPr>
          <p:nvPr/>
        </p:nvPicPr>
        <p:blipFill>
          <a:blip r:embed="rId3"/>
          <a:stretch>
            <a:fillRect/>
          </a:stretch>
        </p:blipFill>
        <p:spPr>
          <a:xfrm>
            <a:off x="1801478" y="2795552"/>
            <a:ext cx="8372475" cy="3829050"/>
          </a:xfrm>
          <a:prstGeom prst="rect">
            <a:avLst/>
          </a:prstGeom>
        </p:spPr>
      </p:pic>
    </p:spTree>
    <p:extLst>
      <p:ext uri="{BB962C8B-B14F-4D97-AF65-F5344CB8AC3E}">
        <p14:creationId xmlns:p14="http://schemas.microsoft.com/office/powerpoint/2010/main" val="10113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081536" y="0"/>
            <a:ext cx="802892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 (H)</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715768"/>
            <a:ext cx="7145894"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Also called Shannon entropy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Represents the uncertainty with which we can predict which species will be randomly selected when drawing one individual from the community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0 </a:t>
            </a:r>
            <a:r>
              <a:rPr lang="en-US" sz="2000" dirty="0">
                <a:sym typeface="Wingdings" panose="05000000000000000000" pitchFamily="2" charset="2"/>
              </a:rPr>
              <a:t> total certainty</a:t>
            </a:r>
            <a:endParaRPr lang="en-US" sz="2000" dirty="0"/>
          </a:p>
          <a:p>
            <a:pPr marL="742950" lvl="1" indent="-285750">
              <a:buFont typeface="Arial" panose="020B0604020202020204" pitchFamily="34" charset="0"/>
              <a:buChar char="•"/>
            </a:pPr>
            <a:r>
              <a:rPr lang="en-US" sz="2000" dirty="0"/>
              <a:t>If the community contains only 1 species, the uncertainty is zero since we are sure that that randomly chosen individual will come from that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more species a community contains, the higher the uncertainty</a:t>
            </a:r>
          </a:p>
          <a:p>
            <a:pPr marL="742950" lvl="1" indent="-285750">
              <a:buFont typeface="Arial" panose="020B0604020202020204" pitchFamily="34" charset="0"/>
              <a:buChar char="•"/>
            </a:pPr>
            <a:r>
              <a:rPr lang="en-US" sz="2000" dirty="0"/>
              <a:t>However if a community has many species but is dominated by one or two, uncertainty will not be as high since we have a high probability that an individual randomly selected will be from the dominant species.</a:t>
            </a:r>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91878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2859</Words>
  <Application>Microsoft Office PowerPoint</Application>
  <PresentationFormat>Widescreen</PresentationFormat>
  <Paragraphs>318</Paragraphs>
  <Slides>34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Symbol</vt:lpstr>
      <vt:lpstr>Wingdings</vt:lpstr>
      <vt:lpstr>Office Theme</vt:lpstr>
      <vt:lpstr>PowerPoint Presentation</vt:lpstr>
      <vt:lpstr>PowerPoint Presentation</vt:lpstr>
      <vt:lpstr>What is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 Klink, Roel</dc:creator>
  <cp:lastModifiedBy>Thompson, Kimberly</cp:lastModifiedBy>
  <cp:revision>70</cp:revision>
  <dcterms:created xsi:type="dcterms:W3CDTF">2022-01-11T10:50:08Z</dcterms:created>
  <dcterms:modified xsi:type="dcterms:W3CDTF">2024-01-16T11:50:54Z</dcterms:modified>
</cp:coreProperties>
</file>